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55" r:id="rId2"/>
    <p:sldId id="268" r:id="rId3"/>
    <p:sldId id="456" r:id="rId4"/>
    <p:sldId id="457" r:id="rId5"/>
    <p:sldId id="458" r:id="rId6"/>
    <p:sldId id="459" r:id="rId7"/>
    <p:sldId id="443" r:id="rId8"/>
    <p:sldId id="444" r:id="rId9"/>
    <p:sldId id="442" r:id="rId10"/>
    <p:sldId id="445" r:id="rId11"/>
    <p:sldId id="428" r:id="rId12"/>
    <p:sldId id="436" r:id="rId13"/>
    <p:sldId id="370" r:id="rId14"/>
    <p:sldId id="371" r:id="rId15"/>
    <p:sldId id="434" r:id="rId16"/>
    <p:sldId id="437" r:id="rId17"/>
    <p:sldId id="435" r:id="rId18"/>
    <p:sldId id="372" r:id="rId19"/>
    <p:sldId id="373" r:id="rId20"/>
    <p:sldId id="441" r:id="rId21"/>
    <p:sldId id="440" r:id="rId22"/>
    <p:sldId id="439" r:id="rId23"/>
    <p:sldId id="446" r:id="rId24"/>
    <p:sldId id="450" r:id="rId25"/>
    <p:sldId id="348" r:id="rId26"/>
    <p:sldId id="449" r:id="rId27"/>
    <p:sldId id="447" r:id="rId28"/>
    <p:sldId id="454" r:id="rId29"/>
    <p:sldId id="448" r:id="rId30"/>
    <p:sldId id="374" r:id="rId31"/>
    <p:sldId id="438" r:id="rId32"/>
    <p:sldId id="451" r:id="rId33"/>
    <p:sldId id="376" r:id="rId34"/>
    <p:sldId id="452" r:id="rId35"/>
    <p:sldId id="453" r:id="rId36"/>
    <p:sldId id="378" r:id="rId37"/>
    <p:sldId id="3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53" dt="2023-04-03T14:43:37.419"/>
    <p1510:client id="{4AA22B6F-6365-4421-98BF-E9761D1239D8}" v="2" dt="2023-04-03T16:18:3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91"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4AA22B6F-6365-4421-98BF-E9761D1239D8}"/>
    <pc:docChg chg="modSld">
      <pc:chgData name="Michael MacCoss" userId="afbd1c96-5255-4d89-b6b4-1a00a15797b0" providerId="ADAL" clId="{4AA22B6F-6365-4421-98BF-E9761D1239D8}" dt="2023-04-03T16:18:36.853" v="54"/>
      <pc:docMkLst>
        <pc:docMk/>
      </pc:docMkLst>
      <pc:sldChg chg="addSp modSp mod modAnim">
        <pc:chgData name="Michael MacCoss" userId="afbd1c96-5255-4d89-b6b4-1a00a15797b0" providerId="ADAL" clId="{4AA22B6F-6365-4421-98BF-E9761D1239D8}" dt="2023-04-03T16:18:36.853" v="54"/>
        <pc:sldMkLst>
          <pc:docMk/>
          <pc:sldMk cId="3408565648" sldId="459"/>
        </pc:sldMkLst>
        <pc:spChg chg="add mod">
          <ac:chgData name="Michael MacCoss" userId="afbd1c96-5255-4d89-b6b4-1a00a15797b0" providerId="ADAL" clId="{4AA22B6F-6365-4421-98BF-E9761D1239D8}" dt="2023-04-03T16:17:55.285" v="53" actId="14861"/>
          <ac:spMkLst>
            <pc:docMk/>
            <pc:sldMk cId="3408565648" sldId="459"/>
            <ac:spMk id="4" creationId="{26709CA7-F144-21BD-8452-119C580974BA}"/>
          </ac:spMkLst>
        </pc:spChg>
      </pc:sldChg>
    </pc:docChg>
  </pc:docChgLst>
  <pc:docChgLst>
    <pc:chgData name="Michael MacCoss" userId="afbd1c96-5255-4d89-b6b4-1a00a15797b0" providerId="ADAL" clId="{918A99F5-1CC7-42BE-97F4-EE5F8314296D}"/>
    <pc:docChg chg="modSld">
      <pc:chgData name="Michael MacCoss" userId="afbd1c96-5255-4d89-b6b4-1a00a15797b0" providerId="ADAL" clId="{918A99F5-1CC7-42BE-97F4-EE5F8314296D}" dt="2023-04-03T17:22:09.256" v="9" actId="20577"/>
      <pc:docMkLst>
        <pc:docMk/>
      </pc:docMkLst>
      <pc:sldChg chg="modSp mod">
        <pc:chgData name="Michael MacCoss" userId="afbd1c96-5255-4d89-b6b4-1a00a15797b0" providerId="ADAL" clId="{918A99F5-1CC7-42BE-97F4-EE5F8314296D}" dt="2023-04-03T17:22:09.256" v="9" actId="20577"/>
        <pc:sldMkLst>
          <pc:docMk/>
          <pc:sldMk cId="4071583885" sldId="455"/>
        </pc:sldMkLst>
        <pc:spChg chg="mod">
          <ac:chgData name="Michael MacCoss" userId="afbd1c96-5255-4d89-b6b4-1a00a15797b0" providerId="ADAL" clId="{918A99F5-1CC7-42BE-97F4-EE5F8314296D}" dt="2023-04-03T17:22:09.256" v="9" actId="20577"/>
          <ac:spMkLst>
            <pc:docMk/>
            <pc:sldMk cId="4071583885" sldId="455"/>
            <ac:spMk id="2" creationId="{362A48F9-2854-A935-24CF-64651B0DE172}"/>
          </ac:spMkLst>
        </pc:sp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14:43:37.419" v="1458"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14:43:37.419" v="1458"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14:43:37.419" v="1458"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14:41:34.939" v="1455" actId="20577"/>
        <pc:sldMkLst>
          <pc:docMk/>
          <pc:sldMk cId="3408565648" sldId="459"/>
        </pc:sldMkLst>
        <pc:spChg chg="mod">
          <ac:chgData name="Michael MacCoss" userId="afbd1c96-5255-4d89-b6b4-1a00a15797b0" providerId="ADAL" clId="{33201C06-5E6F-43D8-AF57-F40F739C6F07}" dt="2023-04-03T14:41:34.939" v="1455" actId="20577"/>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kern="1200">
                <a:solidFill>
                  <a:schemeClr val="tx1"/>
                </a:solidFill>
                <a:effectLst/>
                <a:latin typeface="+mn-lt"/>
                <a:ea typeface="+mn-ea"/>
                <a:cs typeface="+mn-cs"/>
              </a:rPr>
              <a:t>Protein value = sum(peptides(sum(fragments))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i="1"/>
              <a:t>function broken in post-3.4.0 </a:t>
            </a:r>
            <a:r>
              <a:rPr lang="en-US" sz="1200" i="1" err="1"/>
              <a:t>MSstats</a:t>
            </a:r>
            <a:r>
              <a:rPr lang="en-US" sz="1200" i="1"/>
              <a:t> builds, waiting to hear back from collaborator</a:t>
            </a:r>
          </a:p>
          <a:p>
            <a:pPr rtl="0" eaLnBrk="1" fontAlgn="b" latinLnBrk="0" hangingPunct="1"/>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57D7C17-BBA7-48F9-974B-5DA11C26FD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137200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Regular"/>
                <a:ea typeface="+mn-ea"/>
                <a:cs typeface="+mn-cs"/>
              </a:rPr>
              <a:t>plasma membrane ATPase (PMA1</a:t>
            </a:r>
            <a:endParaRPr lang="en-US"/>
          </a:p>
        </p:txBody>
      </p:sp>
      <p:sp>
        <p:nvSpPr>
          <p:cNvPr id="4" name="Slide Number Placeholder 3"/>
          <p:cNvSpPr>
            <a:spLocks noGrp="1"/>
          </p:cNvSpPr>
          <p:nvPr>
            <p:ph type="sldNum" sz="quarter" idx="5"/>
          </p:nvPr>
        </p:nvSpPr>
        <p:spPr/>
        <p:txBody>
          <a:bodyPr/>
          <a:lstStyle/>
          <a:p>
            <a:fld id="{CD8B4A0B-2BEF-2E42-88B9-8BC0B8B99145}" type="slidenum">
              <a:rPr lang="en-US" smtClean="0"/>
              <a:pPr/>
              <a:t>34</a:t>
            </a:fld>
            <a:endParaRPr lang="en-US"/>
          </a:p>
        </p:txBody>
      </p:sp>
    </p:spTree>
    <p:extLst>
      <p:ext uri="{BB962C8B-B14F-4D97-AF65-F5344CB8AC3E}">
        <p14:creationId xmlns:p14="http://schemas.microsoft.com/office/powerpoint/2010/main" val="169584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35</a:t>
            </a:fld>
            <a:endParaRPr lang="en-US"/>
          </a:p>
        </p:txBody>
      </p:sp>
    </p:spTree>
    <p:extLst>
      <p:ext uri="{BB962C8B-B14F-4D97-AF65-F5344CB8AC3E}">
        <p14:creationId xmlns:p14="http://schemas.microsoft.com/office/powerpoint/2010/main" val="160497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685800">
              <a:defRPr/>
            </a:pPr>
            <a:fld id="{9BE2C10D-17A6-104A-B799-05A642F03467}" type="slidenum">
              <a:rPr lang="en-US" sz="900" smtClean="0">
                <a:solidFill>
                  <a:prstClr val="black">
                    <a:tint val="75000"/>
                  </a:prstClr>
                </a:solidFill>
                <a:latin typeface="Book Antiqua"/>
                <a:cs typeface="Arial" charset="0"/>
              </a:rPr>
              <a:pPr defTabSz="685800">
                <a:defRPr/>
              </a:pPr>
              <a:t>‹#›</a:t>
            </a:fld>
            <a:endParaRPr lang="en-US" sz="900">
              <a:solidFill>
                <a:prstClr val="black">
                  <a:tint val="75000"/>
                </a:prstClr>
              </a:solidFill>
              <a:latin typeface="Book Antiqua"/>
              <a:cs typeface="Arial" charset="0"/>
            </a:endParaRPr>
          </a:p>
        </p:txBody>
      </p:sp>
    </p:spTree>
    <p:extLst>
      <p:ext uri="{BB962C8B-B14F-4D97-AF65-F5344CB8AC3E}">
        <p14:creationId xmlns:p14="http://schemas.microsoft.com/office/powerpoint/2010/main" val="3451440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4/3/2023</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4/3/2023</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3.png"/><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3.bin"/><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dirty="0"/>
              <a:t>Reminder: 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dirty="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2326105"/>
            <a:ext cx="10515600" cy="3225216"/>
          </a:xfrm>
        </p:spPr>
        <p:txBody>
          <a:bodyPr>
            <a:normAutofit fontScale="92500" lnSpcReduction="10000"/>
          </a:bodyPr>
          <a:lstStyle/>
          <a:p>
            <a:r>
              <a:rPr lang="en-US" sz="3600"/>
              <a:t>Fluorescence is measured over a dark background, while absorbance is measured over a bright background. </a:t>
            </a:r>
          </a:p>
          <a:p>
            <a:endParaRPr lang="en-US" sz="3600"/>
          </a:p>
          <a:p>
            <a:r>
              <a:rPr lang="en-US" sz="3600"/>
              <a:t>Measuring signal over a large background is hard.</a:t>
            </a:r>
          </a:p>
          <a:p>
            <a:endParaRPr lang="en-US" sz="3600"/>
          </a:p>
          <a:p>
            <a:r>
              <a:rPr lang="en-US" sz="360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11</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14</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727" y="2579575"/>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name="Équation" r:id="rId2" imgW="838080" imgH="431640" progId="Equation.3">
                  <p:embed/>
                </p:oleObj>
              </mc:Choice>
              <mc:Fallback>
                <p:oleObj name="Équation" r:id="rId2" imgW="838080" imgH="431640" progId="Equation.3">
                  <p:embed/>
                  <p:pic>
                    <p:nvPicPr>
                      <p:cNvPr id="6" name="Object 2"/>
                      <p:cNvPicPr>
                        <a:picLocks noChangeAspect="1" noChangeArrowheads="1"/>
                      </p:cNvPicPr>
                      <p:nvPr/>
                    </p:nvPicPr>
                    <p:blipFill>
                      <a:blip r:embed="rId3"/>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name="Équation" r:id="rId4" imgW="812520" imgH="228600" progId="Equation.3">
                  <p:embed/>
                </p:oleObj>
              </mc:Choice>
              <mc:Fallback>
                <p:oleObj name="Équation" r:id="rId4" imgW="812520" imgH="228600" progId="Equation.3">
                  <p:embed/>
                  <p:pic>
                    <p:nvPicPr>
                      <p:cNvPr id="321" name="Object 3"/>
                      <p:cNvPicPr>
                        <a:picLocks noChangeAspect="1" noChangeArrowheads="1"/>
                      </p:cNvPicPr>
                      <p:nvPr/>
                    </p:nvPicPr>
                    <p:blipFill>
                      <a:blip r:embed="rId5"/>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xmlns:a14="http://schemas.microsoft.com/office/drawing/2010/main">
        <mc:Choice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759" y="-192342"/>
            <a:ext cx="10515600" cy="1325563"/>
          </a:xfrm>
        </p:spPr>
        <p:txBody>
          <a:bodyPr>
            <a:normAutofit/>
          </a:bodyPr>
          <a:lstStyle/>
          <a:p>
            <a:r>
              <a:rPr lang="en-US" sz="3600"/>
              <a:t>Use of calibration curve to convert signal to quantity</a:t>
            </a:r>
          </a:p>
        </p:txBody>
      </p:sp>
      <p:sp>
        <p:nvSpPr>
          <p:cNvPr id="4" name="Rectangle 3"/>
          <p:cNvSpPr>
            <a:spLocks noChangeArrowheads="1"/>
          </p:cNvSpPr>
          <p:nvPr/>
        </p:nvSpPr>
        <p:spPr bwMode="auto">
          <a:xfrm>
            <a:off x="2914650" y="842920"/>
            <a:ext cx="6008688" cy="895350"/>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Sample (m/z = </a:t>
            </a:r>
            <a:r>
              <a:rPr lang="en-US" sz="2600">
                <a:solidFill>
                  <a:srgbClr val="FF0000"/>
                </a:solidFill>
                <a:latin typeface="Arial" charset="0"/>
                <a:cs typeface="Arial" charset="0"/>
              </a:rPr>
              <a:t>M</a:t>
            </a:r>
            <a:r>
              <a:rPr lang="en-US" sz="2600">
                <a:solidFill>
                  <a:srgbClr val="000000"/>
                </a:solidFill>
                <a:latin typeface="Arial" charset="0"/>
                <a:cs typeface="Arial" charset="0"/>
              </a:rPr>
              <a:t>) Spiked with </a:t>
            </a:r>
          </a:p>
          <a:p>
            <a:pPr algn="ctr" eaLnBrk="0" fontAlgn="base" hangingPunct="0">
              <a:spcBef>
                <a:spcPct val="0"/>
              </a:spcBef>
              <a:spcAft>
                <a:spcPct val="0"/>
              </a:spcAft>
              <a:defRPr/>
            </a:pPr>
            <a:r>
              <a:rPr lang="en-US" sz="2600">
                <a:solidFill>
                  <a:srgbClr val="000000"/>
                </a:solidFill>
                <a:latin typeface="Arial" charset="0"/>
                <a:cs typeface="Arial" charset="0"/>
              </a:rPr>
              <a:t>Internal Standard (</a:t>
            </a:r>
            <a:r>
              <a:rPr lang="en-US" sz="2600">
                <a:solidFill>
                  <a:srgbClr val="0000FF"/>
                </a:solidFill>
                <a:latin typeface="Arial" charset="0"/>
                <a:cs typeface="Arial" charset="0"/>
              </a:rPr>
              <a:t>m/z = </a:t>
            </a:r>
            <a:r>
              <a:rPr lang="en-US" sz="2600" err="1">
                <a:solidFill>
                  <a:srgbClr val="0000FF"/>
                </a:solidFill>
                <a:latin typeface="Arial" charset="0"/>
                <a:cs typeface="Arial" charset="0"/>
              </a:rPr>
              <a:t>M+i</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3560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a:solidFill>
                  <a:srgbClr val="000000"/>
                </a:solidFill>
                <a:latin typeface="Times New Roman" pitchFamily="18" charset="0"/>
                <a:cs typeface="Arial" charset="0"/>
                <a:sym typeface="Symbol" pitchFamily="18" charset="2"/>
              </a:rPr>
              <a:t>k</a:t>
            </a:r>
            <a:r>
              <a:rPr lang="en-US" sz="2600" baseline="-25000">
                <a:solidFill>
                  <a:srgbClr val="000000"/>
                </a:solidFill>
                <a:latin typeface="Times New Roman" pitchFamily="18" charset="0"/>
                <a:cs typeface="Arial" charset="0"/>
                <a:sym typeface="Symbol" pitchFamily="18" charset="2"/>
              </a:rPr>
              <a:t>0</a:t>
            </a:r>
            <a:r>
              <a:rPr lang="en-US" sz="2600" i="1" baseline="-25000">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R</a:t>
            </a:r>
            <a:r>
              <a:rPr lang="en-US" sz="2600" i="1" baseline="-25000">
                <a:solidFill>
                  <a:srgbClr val="000000"/>
                </a:solidFill>
                <a:latin typeface="Times New Roman" pitchFamily="18" charset="0"/>
                <a:cs typeface="Arial" charset="0"/>
              </a:rPr>
              <a:t>i</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ratio from a blank … only internal std</a:t>
            </a:r>
          </a:p>
        </p:txBody>
      </p:sp>
      <p:graphicFrame>
        <p:nvGraphicFramePr>
          <p:cNvPr id="6" name="Object 2"/>
          <p:cNvGraphicFramePr>
            <a:graphicFrameLocks noChangeAspect="1"/>
          </p:cNvGraphicFramePr>
          <p:nvPr>
            <p:extLst>
              <p:ext uri="{D42A27DB-BD31-4B8C-83A1-F6EECF244321}">
                <p14:modId xmlns:p14="http://schemas.microsoft.com/office/powerpoint/2010/main" val="1492369959"/>
              </p:ext>
            </p:extLst>
          </p:nvPr>
        </p:nvGraphicFramePr>
        <p:xfrm>
          <a:off x="4640264" y="4114759"/>
          <a:ext cx="1944687" cy="1138237"/>
        </p:xfrm>
        <a:graphic>
          <a:graphicData uri="http://schemas.openxmlformats.org/presentationml/2006/ole">
            <mc:AlternateContent xmlns:mc="http://schemas.openxmlformats.org/markup-compatibility/2006">
              <mc:Choice xmlns:v="urn:schemas-microsoft-com:vml" Requires="v">
                <p:oleObj name="Equation" r:id="rId2" imgW="927000" imgH="482400" progId="Equation.3">
                  <p:embed/>
                </p:oleObj>
              </mc:Choice>
              <mc:Fallback>
                <p:oleObj name="Equation" r:id="rId2" imgW="927000" imgH="482400" progId="Equation.3">
                  <p:embed/>
                  <p:pic>
                    <p:nvPicPr>
                      <p:cNvPr id="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264" y="4114759"/>
                        <a:ext cx="1944687" cy="1138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825626" y="404808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468499" y="2340393"/>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411413" y="2376446"/>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00"/>
                </a:solidFill>
                <a:latin typeface="Arial" charset="0"/>
                <a:cs typeface="Arial" charset="0"/>
              </a:rPr>
              <a:t>M</a:t>
            </a:r>
          </a:p>
        </p:txBody>
      </p:sp>
      <p:sp>
        <p:nvSpPr>
          <p:cNvPr id="10" name="Rectangle 9"/>
          <p:cNvSpPr>
            <a:spLocks noChangeArrowheads="1"/>
          </p:cNvSpPr>
          <p:nvPr/>
        </p:nvSpPr>
        <p:spPr bwMode="auto">
          <a:xfrm>
            <a:off x="2941639" y="2051008"/>
            <a:ext cx="625475" cy="366712"/>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0000FF"/>
                </a:solidFill>
                <a:latin typeface="Arial" charset="0"/>
                <a:cs typeface="Arial" charset="0"/>
              </a:rPr>
              <a:t>M+ i</a:t>
            </a:r>
          </a:p>
        </p:txBody>
      </p:sp>
      <p:sp>
        <p:nvSpPr>
          <p:cNvPr id="11" name="Rectangle 10"/>
          <p:cNvSpPr>
            <a:spLocks noChangeArrowheads="1"/>
          </p:cNvSpPr>
          <p:nvPr/>
        </p:nvSpPr>
        <p:spPr bwMode="auto">
          <a:xfrm rot="16200000">
            <a:off x="3998974" y="2337218"/>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689475" y="208910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673600" y="322258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4" name="Group 13"/>
          <p:cNvGrpSpPr>
            <a:grpSpLocks/>
          </p:cNvGrpSpPr>
          <p:nvPr/>
        </p:nvGrpSpPr>
        <p:grpSpPr bwMode="auto">
          <a:xfrm>
            <a:off x="4689476" y="2109745"/>
            <a:ext cx="1941513" cy="1030288"/>
            <a:chOff x="0" y="1964"/>
            <a:chExt cx="19993" cy="18030"/>
          </a:xfrm>
        </p:grpSpPr>
        <p:sp>
          <p:nvSpPr>
            <p:cNvPr id="15" name="Line 14"/>
            <p:cNvSpPr>
              <a:spLocks noChangeShapeType="1"/>
            </p:cNvSpPr>
            <p:nvPr/>
          </p:nvSpPr>
          <p:spPr bwMode="auto">
            <a:xfrm>
              <a:off x="0"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 name="Line 15"/>
            <p:cNvSpPr>
              <a:spLocks noChangeShapeType="1"/>
            </p:cNvSpPr>
            <p:nvPr/>
          </p:nvSpPr>
          <p:spPr bwMode="auto">
            <a:xfrm>
              <a:off x="133"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 name="Line 16"/>
            <p:cNvSpPr>
              <a:spLocks noChangeShapeType="1"/>
            </p:cNvSpPr>
            <p:nvPr/>
          </p:nvSpPr>
          <p:spPr bwMode="auto">
            <a:xfrm>
              <a:off x="27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 name="Line 17"/>
            <p:cNvSpPr>
              <a:spLocks noChangeShapeType="1"/>
            </p:cNvSpPr>
            <p:nvPr/>
          </p:nvSpPr>
          <p:spPr bwMode="auto">
            <a:xfrm>
              <a:off x="40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 name="Line 18"/>
            <p:cNvSpPr>
              <a:spLocks noChangeShapeType="1"/>
            </p:cNvSpPr>
            <p:nvPr/>
          </p:nvSpPr>
          <p:spPr bwMode="auto">
            <a:xfrm>
              <a:off x="56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 name="Line 19"/>
            <p:cNvSpPr>
              <a:spLocks noChangeShapeType="1"/>
            </p:cNvSpPr>
            <p:nvPr/>
          </p:nvSpPr>
          <p:spPr bwMode="auto">
            <a:xfrm>
              <a:off x="69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 name="Line 20"/>
            <p:cNvSpPr>
              <a:spLocks noChangeShapeType="1"/>
            </p:cNvSpPr>
            <p:nvPr/>
          </p:nvSpPr>
          <p:spPr bwMode="auto">
            <a:xfrm>
              <a:off x="83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 name="Line 21"/>
            <p:cNvSpPr>
              <a:spLocks noChangeShapeType="1"/>
            </p:cNvSpPr>
            <p:nvPr/>
          </p:nvSpPr>
          <p:spPr bwMode="auto">
            <a:xfrm>
              <a:off x="96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 name="Line 22"/>
            <p:cNvSpPr>
              <a:spLocks noChangeShapeType="1"/>
            </p:cNvSpPr>
            <p:nvPr/>
          </p:nvSpPr>
          <p:spPr bwMode="auto">
            <a:xfrm>
              <a:off x="112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 name="Line 23"/>
            <p:cNvSpPr>
              <a:spLocks noChangeShapeType="1"/>
            </p:cNvSpPr>
            <p:nvPr/>
          </p:nvSpPr>
          <p:spPr bwMode="auto">
            <a:xfrm>
              <a:off x="125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 name="Line 24"/>
            <p:cNvSpPr>
              <a:spLocks noChangeShapeType="1"/>
            </p:cNvSpPr>
            <p:nvPr/>
          </p:nvSpPr>
          <p:spPr bwMode="auto">
            <a:xfrm>
              <a:off x="1397"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 name="Line 25"/>
            <p:cNvSpPr>
              <a:spLocks noChangeShapeType="1"/>
            </p:cNvSpPr>
            <p:nvPr/>
          </p:nvSpPr>
          <p:spPr bwMode="auto">
            <a:xfrm>
              <a:off x="1530"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 name="Line 26"/>
            <p:cNvSpPr>
              <a:spLocks noChangeShapeType="1"/>
            </p:cNvSpPr>
            <p:nvPr/>
          </p:nvSpPr>
          <p:spPr bwMode="auto">
            <a:xfrm>
              <a:off x="1683"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 name="Line 27"/>
            <p:cNvSpPr>
              <a:spLocks noChangeShapeType="1"/>
            </p:cNvSpPr>
            <p:nvPr/>
          </p:nvSpPr>
          <p:spPr bwMode="auto">
            <a:xfrm>
              <a:off x="1819"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 name="Line 28"/>
            <p:cNvSpPr>
              <a:spLocks noChangeShapeType="1"/>
            </p:cNvSpPr>
            <p:nvPr/>
          </p:nvSpPr>
          <p:spPr bwMode="auto">
            <a:xfrm>
              <a:off x="1958"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 name="Line 29"/>
            <p:cNvSpPr>
              <a:spLocks noChangeShapeType="1"/>
            </p:cNvSpPr>
            <p:nvPr/>
          </p:nvSpPr>
          <p:spPr bwMode="auto">
            <a:xfrm>
              <a:off x="2094"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1" name="Line 30"/>
            <p:cNvSpPr>
              <a:spLocks noChangeShapeType="1"/>
            </p:cNvSpPr>
            <p:nvPr/>
          </p:nvSpPr>
          <p:spPr bwMode="auto">
            <a:xfrm>
              <a:off x="2244"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2" name="Line 31"/>
            <p:cNvSpPr>
              <a:spLocks noChangeShapeType="1"/>
            </p:cNvSpPr>
            <p:nvPr/>
          </p:nvSpPr>
          <p:spPr bwMode="auto">
            <a:xfrm>
              <a:off x="2380"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3" name="Line 32"/>
            <p:cNvSpPr>
              <a:spLocks noChangeShapeType="1"/>
            </p:cNvSpPr>
            <p:nvPr/>
          </p:nvSpPr>
          <p:spPr bwMode="auto">
            <a:xfrm>
              <a:off x="2519"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4" name="Line 33"/>
            <p:cNvSpPr>
              <a:spLocks noChangeShapeType="1"/>
            </p:cNvSpPr>
            <p:nvPr/>
          </p:nvSpPr>
          <p:spPr bwMode="auto">
            <a:xfrm>
              <a:off x="2655"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5" name="Line 34"/>
            <p:cNvSpPr>
              <a:spLocks noChangeShapeType="1"/>
            </p:cNvSpPr>
            <p:nvPr/>
          </p:nvSpPr>
          <p:spPr bwMode="auto">
            <a:xfrm>
              <a:off x="2805"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6" name="Line 35"/>
            <p:cNvSpPr>
              <a:spLocks noChangeShapeType="1"/>
            </p:cNvSpPr>
            <p:nvPr/>
          </p:nvSpPr>
          <p:spPr bwMode="auto">
            <a:xfrm>
              <a:off x="2941"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7" name="Line 36"/>
            <p:cNvSpPr>
              <a:spLocks noChangeShapeType="1"/>
            </p:cNvSpPr>
            <p:nvPr/>
          </p:nvSpPr>
          <p:spPr bwMode="auto">
            <a:xfrm>
              <a:off x="308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8" name="Line 37"/>
            <p:cNvSpPr>
              <a:spLocks noChangeShapeType="1"/>
            </p:cNvSpPr>
            <p:nvPr/>
          </p:nvSpPr>
          <p:spPr bwMode="auto">
            <a:xfrm>
              <a:off x="3216"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9" name="Line 38"/>
            <p:cNvSpPr>
              <a:spLocks noChangeShapeType="1"/>
            </p:cNvSpPr>
            <p:nvPr/>
          </p:nvSpPr>
          <p:spPr bwMode="auto">
            <a:xfrm>
              <a:off x="3369"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0" name="Line 39"/>
            <p:cNvSpPr>
              <a:spLocks noChangeShapeType="1"/>
            </p:cNvSpPr>
            <p:nvPr/>
          </p:nvSpPr>
          <p:spPr bwMode="auto">
            <a:xfrm>
              <a:off x="3502"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1" name="Line 40"/>
            <p:cNvSpPr>
              <a:spLocks noChangeShapeType="1"/>
            </p:cNvSpPr>
            <p:nvPr/>
          </p:nvSpPr>
          <p:spPr bwMode="auto">
            <a:xfrm>
              <a:off x="364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2" name="Line 41"/>
            <p:cNvSpPr>
              <a:spLocks noChangeShapeType="1"/>
            </p:cNvSpPr>
            <p:nvPr/>
          </p:nvSpPr>
          <p:spPr bwMode="auto">
            <a:xfrm>
              <a:off x="3777"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3" name="Line 42"/>
            <p:cNvSpPr>
              <a:spLocks noChangeShapeType="1"/>
            </p:cNvSpPr>
            <p:nvPr/>
          </p:nvSpPr>
          <p:spPr bwMode="auto">
            <a:xfrm>
              <a:off x="3930"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4" name="Line 43"/>
            <p:cNvSpPr>
              <a:spLocks noChangeShapeType="1"/>
            </p:cNvSpPr>
            <p:nvPr/>
          </p:nvSpPr>
          <p:spPr bwMode="auto">
            <a:xfrm>
              <a:off x="4066"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5" name="Line 44"/>
            <p:cNvSpPr>
              <a:spLocks noChangeShapeType="1"/>
            </p:cNvSpPr>
            <p:nvPr/>
          </p:nvSpPr>
          <p:spPr bwMode="auto">
            <a:xfrm>
              <a:off x="420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6" name="Line 45"/>
            <p:cNvSpPr>
              <a:spLocks noChangeShapeType="1"/>
            </p:cNvSpPr>
            <p:nvPr/>
          </p:nvSpPr>
          <p:spPr bwMode="auto">
            <a:xfrm>
              <a:off x="4338"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7" name="Line 46"/>
            <p:cNvSpPr>
              <a:spLocks noChangeShapeType="1"/>
            </p:cNvSpPr>
            <p:nvPr/>
          </p:nvSpPr>
          <p:spPr bwMode="auto">
            <a:xfrm>
              <a:off x="4491"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8" name="Line 47"/>
            <p:cNvSpPr>
              <a:spLocks noChangeShapeType="1"/>
            </p:cNvSpPr>
            <p:nvPr/>
          </p:nvSpPr>
          <p:spPr bwMode="auto">
            <a:xfrm>
              <a:off x="4627"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49" name="Line 48"/>
            <p:cNvSpPr>
              <a:spLocks noChangeShapeType="1"/>
            </p:cNvSpPr>
            <p:nvPr/>
          </p:nvSpPr>
          <p:spPr bwMode="auto">
            <a:xfrm>
              <a:off x="4766" y="1998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0" name="Line 49"/>
            <p:cNvSpPr>
              <a:spLocks noChangeShapeType="1"/>
            </p:cNvSpPr>
            <p:nvPr/>
          </p:nvSpPr>
          <p:spPr bwMode="auto">
            <a:xfrm>
              <a:off x="4899" y="1998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1" name="Line 50"/>
            <p:cNvSpPr>
              <a:spLocks noChangeShapeType="1"/>
            </p:cNvSpPr>
            <p:nvPr/>
          </p:nvSpPr>
          <p:spPr bwMode="auto">
            <a:xfrm>
              <a:off x="5052"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2" name="Line 51"/>
            <p:cNvSpPr>
              <a:spLocks noChangeShapeType="1"/>
            </p:cNvSpPr>
            <p:nvPr/>
          </p:nvSpPr>
          <p:spPr bwMode="auto">
            <a:xfrm>
              <a:off x="5188" y="1998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3" name="Line 52"/>
            <p:cNvSpPr>
              <a:spLocks noChangeShapeType="1"/>
            </p:cNvSpPr>
            <p:nvPr/>
          </p:nvSpPr>
          <p:spPr bwMode="auto">
            <a:xfrm>
              <a:off x="5327" y="1998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4" name="Line 53"/>
            <p:cNvSpPr>
              <a:spLocks noChangeShapeType="1"/>
            </p:cNvSpPr>
            <p:nvPr/>
          </p:nvSpPr>
          <p:spPr bwMode="auto">
            <a:xfrm>
              <a:off x="5463" y="1998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5" name="Line 54"/>
            <p:cNvSpPr>
              <a:spLocks noChangeShapeType="1"/>
            </p:cNvSpPr>
            <p:nvPr/>
          </p:nvSpPr>
          <p:spPr bwMode="auto">
            <a:xfrm flipV="1">
              <a:off x="5613" y="1998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6" name="Line 55"/>
            <p:cNvSpPr>
              <a:spLocks noChangeShapeType="1"/>
            </p:cNvSpPr>
            <p:nvPr/>
          </p:nvSpPr>
          <p:spPr bwMode="auto">
            <a:xfrm>
              <a:off x="5752" y="1998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7" name="Line 56"/>
            <p:cNvSpPr>
              <a:spLocks noChangeShapeType="1"/>
            </p:cNvSpPr>
            <p:nvPr/>
          </p:nvSpPr>
          <p:spPr bwMode="auto">
            <a:xfrm flipV="1">
              <a:off x="5888" y="19974"/>
              <a:ext cx="13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8" name="Line 57"/>
            <p:cNvSpPr>
              <a:spLocks noChangeShapeType="1"/>
            </p:cNvSpPr>
            <p:nvPr/>
          </p:nvSpPr>
          <p:spPr bwMode="auto">
            <a:xfrm flipV="1">
              <a:off x="6024" y="19949"/>
              <a:ext cx="153"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59" name="Line 58"/>
            <p:cNvSpPr>
              <a:spLocks noChangeShapeType="1"/>
            </p:cNvSpPr>
            <p:nvPr/>
          </p:nvSpPr>
          <p:spPr bwMode="auto">
            <a:xfrm flipV="1">
              <a:off x="6174" y="19889"/>
              <a:ext cx="142"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0" name="Line 59"/>
            <p:cNvSpPr>
              <a:spLocks noChangeShapeType="1"/>
            </p:cNvSpPr>
            <p:nvPr/>
          </p:nvSpPr>
          <p:spPr bwMode="auto">
            <a:xfrm flipV="1">
              <a:off x="6313" y="19739"/>
              <a:ext cx="139" cy="1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1" name="Line 60"/>
            <p:cNvSpPr>
              <a:spLocks noChangeShapeType="1"/>
            </p:cNvSpPr>
            <p:nvPr/>
          </p:nvSpPr>
          <p:spPr bwMode="auto">
            <a:xfrm flipV="1">
              <a:off x="6449" y="19419"/>
              <a:ext cx="139" cy="3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2" name="Line 61"/>
            <p:cNvSpPr>
              <a:spLocks noChangeShapeType="1"/>
            </p:cNvSpPr>
            <p:nvPr/>
          </p:nvSpPr>
          <p:spPr bwMode="auto">
            <a:xfrm flipV="1">
              <a:off x="6585" y="18704"/>
              <a:ext cx="156" cy="7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3" name="Line 62"/>
            <p:cNvSpPr>
              <a:spLocks noChangeShapeType="1"/>
            </p:cNvSpPr>
            <p:nvPr/>
          </p:nvSpPr>
          <p:spPr bwMode="auto">
            <a:xfrm flipV="1">
              <a:off x="6738" y="17584"/>
              <a:ext cx="139" cy="1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4" name="Line 63"/>
            <p:cNvSpPr>
              <a:spLocks noChangeShapeType="1"/>
            </p:cNvSpPr>
            <p:nvPr/>
          </p:nvSpPr>
          <p:spPr bwMode="auto">
            <a:xfrm flipV="1">
              <a:off x="6874" y="15894"/>
              <a:ext cx="139" cy="16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5" name="Line 64"/>
            <p:cNvSpPr>
              <a:spLocks noChangeShapeType="1"/>
            </p:cNvSpPr>
            <p:nvPr/>
          </p:nvSpPr>
          <p:spPr bwMode="auto">
            <a:xfrm flipV="1">
              <a:off x="7010" y="13754"/>
              <a:ext cx="142" cy="21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6" name="Line 65"/>
            <p:cNvSpPr>
              <a:spLocks noChangeShapeType="1"/>
            </p:cNvSpPr>
            <p:nvPr/>
          </p:nvSpPr>
          <p:spPr bwMode="auto">
            <a:xfrm flipV="1">
              <a:off x="7149" y="10954"/>
              <a:ext cx="153" cy="28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7" name="Line 66"/>
            <p:cNvSpPr>
              <a:spLocks noChangeShapeType="1"/>
            </p:cNvSpPr>
            <p:nvPr/>
          </p:nvSpPr>
          <p:spPr bwMode="auto">
            <a:xfrm flipV="1">
              <a:off x="7299" y="8294"/>
              <a:ext cx="139" cy="26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8" name="Line 67"/>
            <p:cNvSpPr>
              <a:spLocks noChangeShapeType="1"/>
            </p:cNvSpPr>
            <p:nvPr/>
          </p:nvSpPr>
          <p:spPr bwMode="auto">
            <a:xfrm flipV="1">
              <a:off x="7435" y="5749"/>
              <a:ext cx="142" cy="25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69" name="Line 68"/>
            <p:cNvSpPr>
              <a:spLocks noChangeShapeType="1"/>
            </p:cNvSpPr>
            <p:nvPr/>
          </p:nvSpPr>
          <p:spPr bwMode="auto">
            <a:xfrm flipV="1">
              <a:off x="7574" y="3784"/>
              <a:ext cx="139" cy="19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0" name="Line 69"/>
            <p:cNvSpPr>
              <a:spLocks noChangeShapeType="1"/>
            </p:cNvSpPr>
            <p:nvPr/>
          </p:nvSpPr>
          <p:spPr bwMode="auto">
            <a:xfrm flipV="1">
              <a:off x="7710" y="2389"/>
              <a:ext cx="156" cy="14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1" name="Line 70"/>
            <p:cNvSpPr>
              <a:spLocks noChangeShapeType="1"/>
            </p:cNvSpPr>
            <p:nvPr/>
          </p:nvSpPr>
          <p:spPr bwMode="auto">
            <a:xfrm flipV="1">
              <a:off x="7863" y="1964"/>
              <a:ext cx="136" cy="4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2" name="Line 71"/>
            <p:cNvSpPr>
              <a:spLocks noChangeShapeType="1"/>
            </p:cNvSpPr>
            <p:nvPr/>
          </p:nvSpPr>
          <p:spPr bwMode="auto">
            <a:xfrm>
              <a:off x="7996" y="1964"/>
              <a:ext cx="142" cy="19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3" name="Line 72"/>
            <p:cNvSpPr>
              <a:spLocks noChangeShapeType="1"/>
            </p:cNvSpPr>
            <p:nvPr/>
          </p:nvSpPr>
          <p:spPr bwMode="auto">
            <a:xfrm>
              <a:off x="8135" y="2149"/>
              <a:ext cx="139" cy="8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4" name="Line 73"/>
            <p:cNvSpPr>
              <a:spLocks noChangeShapeType="1"/>
            </p:cNvSpPr>
            <p:nvPr/>
          </p:nvSpPr>
          <p:spPr bwMode="auto">
            <a:xfrm>
              <a:off x="8271" y="2994"/>
              <a:ext cx="156" cy="16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5" name="Line 74"/>
            <p:cNvSpPr>
              <a:spLocks noChangeShapeType="1"/>
            </p:cNvSpPr>
            <p:nvPr/>
          </p:nvSpPr>
          <p:spPr bwMode="auto">
            <a:xfrm>
              <a:off x="8424" y="4659"/>
              <a:ext cx="136" cy="20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6" name="Line 75"/>
            <p:cNvSpPr>
              <a:spLocks noChangeShapeType="1"/>
            </p:cNvSpPr>
            <p:nvPr/>
          </p:nvSpPr>
          <p:spPr bwMode="auto">
            <a:xfrm>
              <a:off x="8557" y="6664"/>
              <a:ext cx="142" cy="230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7" name="Line 76"/>
            <p:cNvSpPr>
              <a:spLocks noChangeShapeType="1"/>
            </p:cNvSpPr>
            <p:nvPr/>
          </p:nvSpPr>
          <p:spPr bwMode="auto">
            <a:xfrm>
              <a:off x="8696" y="8964"/>
              <a:ext cx="139" cy="2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8" name="Line 77"/>
            <p:cNvSpPr>
              <a:spLocks noChangeShapeType="1"/>
            </p:cNvSpPr>
            <p:nvPr/>
          </p:nvSpPr>
          <p:spPr bwMode="auto">
            <a:xfrm>
              <a:off x="8832" y="11084"/>
              <a:ext cx="156" cy="21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79" name="Line 78"/>
            <p:cNvSpPr>
              <a:spLocks noChangeShapeType="1"/>
            </p:cNvSpPr>
            <p:nvPr/>
          </p:nvSpPr>
          <p:spPr bwMode="auto">
            <a:xfrm>
              <a:off x="8985" y="13219"/>
              <a:ext cx="139" cy="15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0" name="Line 79"/>
            <p:cNvSpPr>
              <a:spLocks noChangeShapeType="1"/>
            </p:cNvSpPr>
            <p:nvPr/>
          </p:nvSpPr>
          <p:spPr bwMode="auto">
            <a:xfrm>
              <a:off x="9121" y="14759"/>
              <a:ext cx="142" cy="12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1" name="Line 80"/>
            <p:cNvSpPr>
              <a:spLocks noChangeShapeType="1"/>
            </p:cNvSpPr>
            <p:nvPr/>
          </p:nvSpPr>
          <p:spPr bwMode="auto">
            <a:xfrm>
              <a:off x="9260" y="15964"/>
              <a:ext cx="136" cy="9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2" name="Line 81"/>
            <p:cNvSpPr>
              <a:spLocks noChangeShapeType="1"/>
            </p:cNvSpPr>
            <p:nvPr/>
          </p:nvSpPr>
          <p:spPr bwMode="auto">
            <a:xfrm>
              <a:off x="9393" y="16879"/>
              <a:ext cx="156" cy="75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3" name="Line 82"/>
            <p:cNvSpPr>
              <a:spLocks noChangeShapeType="1"/>
            </p:cNvSpPr>
            <p:nvPr/>
          </p:nvSpPr>
          <p:spPr bwMode="auto">
            <a:xfrm>
              <a:off x="9546" y="17629"/>
              <a:ext cx="139" cy="4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4" name="Line 83"/>
            <p:cNvSpPr>
              <a:spLocks noChangeShapeType="1"/>
            </p:cNvSpPr>
            <p:nvPr/>
          </p:nvSpPr>
          <p:spPr bwMode="auto">
            <a:xfrm>
              <a:off x="9682" y="18119"/>
              <a:ext cx="142" cy="37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5" name="Line 84"/>
            <p:cNvSpPr>
              <a:spLocks noChangeShapeType="1"/>
            </p:cNvSpPr>
            <p:nvPr/>
          </p:nvSpPr>
          <p:spPr bwMode="auto">
            <a:xfrm>
              <a:off x="9821" y="18484"/>
              <a:ext cx="136" cy="28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6" name="Line 85"/>
            <p:cNvSpPr>
              <a:spLocks noChangeShapeType="1"/>
            </p:cNvSpPr>
            <p:nvPr/>
          </p:nvSpPr>
          <p:spPr bwMode="auto">
            <a:xfrm>
              <a:off x="9954" y="18759"/>
              <a:ext cx="156" cy="23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7" name="Line 86"/>
            <p:cNvSpPr>
              <a:spLocks noChangeShapeType="1"/>
            </p:cNvSpPr>
            <p:nvPr/>
          </p:nvSpPr>
          <p:spPr bwMode="auto">
            <a:xfrm>
              <a:off x="10107" y="18989"/>
              <a:ext cx="139" cy="1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8" name="Line 87"/>
            <p:cNvSpPr>
              <a:spLocks noChangeShapeType="1"/>
            </p:cNvSpPr>
            <p:nvPr/>
          </p:nvSpPr>
          <p:spPr bwMode="auto">
            <a:xfrm>
              <a:off x="10243" y="19144"/>
              <a:ext cx="142" cy="1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89" name="Line 88"/>
            <p:cNvSpPr>
              <a:spLocks noChangeShapeType="1"/>
            </p:cNvSpPr>
            <p:nvPr/>
          </p:nvSpPr>
          <p:spPr bwMode="auto">
            <a:xfrm>
              <a:off x="10382" y="19264"/>
              <a:ext cx="139" cy="10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0" name="Line 89"/>
            <p:cNvSpPr>
              <a:spLocks noChangeShapeType="1"/>
            </p:cNvSpPr>
            <p:nvPr/>
          </p:nvSpPr>
          <p:spPr bwMode="auto">
            <a:xfrm>
              <a:off x="10518" y="19359"/>
              <a:ext cx="153" cy="9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1" name="Line 90"/>
            <p:cNvSpPr>
              <a:spLocks noChangeShapeType="1"/>
            </p:cNvSpPr>
            <p:nvPr/>
          </p:nvSpPr>
          <p:spPr bwMode="auto">
            <a:xfrm>
              <a:off x="10668" y="19449"/>
              <a:ext cx="139" cy="6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2" name="Line 91"/>
            <p:cNvSpPr>
              <a:spLocks noChangeShapeType="1"/>
            </p:cNvSpPr>
            <p:nvPr/>
          </p:nvSpPr>
          <p:spPr bwMode="auto">
            <a:xfrm>
              <a:off x="10804" y="19509"/>
              <a:ext cx="142" cy="6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3" name="Line 92"/>
            <p:cNvSpPr>
              <a:spLocks noChangeShapeType="1"/>
            </p:cNvSpPr>
            <p:nvPr/>
          </p:nvSpPr>
          <p:spPr bwMode="auto">
            <a:xfrm>
              <a:off x="10943" y="19564"/>
              <a:ext cx="139" cy="4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4" name="Line 93"/>
            <p:cNvSpPr>
              <a:spLocks noChangeShapeType="1"/>
            </p:cNvSpPr>
            <p:nvPr/>
          </p:nvSpPr>
          <p:spPr bwMode="auto">
            <a:xfrm>
              <a:off x="11079" y="19604"/>
              <a:ext cx="156" cy="5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5" name="Line 94"/>
            <p:cNvSpPr>
              <a:spLocks noChangeShapeType="1"/>
            </p:cNvSpPr>
            <p:nvPr/>
          </p:nvSpPr>
          <p:spPr bwMode="auto">
            <a:xfrm>
              <a:off x="11232" y="19649"/>
              <a:ext cx="136" cy="4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6" name="Line 95"/>
            <p:cNvSpPr>
              <a:spLocks noChangeShapeType="1"/>
            </p:cNvSpPr>
            <p:nvPr/>
          </p:nvSpPr>
          <p:spPr bwMode="auto">
            <a:xfrm>
              <a:off x="11365" y="19684"/>
              <a:ext cx="142"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7" name="Line 96"/>
            <p:cNvSpPr>
              <a:spLocks noChangeShapeType="1"/>
            </p:cNvSpPr>
            <p:nvPr/>
          </p:nvSpPr>
          <p:spPr bwMode="auto">
            <a:xfrm>
              <a:off x="11504" y="19709"/>
              <a:ext cx="139"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8" name="Line 97"/>
            <p:cNvSpPr>
              <a:spLocks noChangeShapeType="1"/>
            </p:cNvSpPr>
            <p:nvPr/>
          </p:nvSpPr>
          <p:spPr bwMode="auto">
            <a:xfrm>
              <a:off x="11640" y="19734"/>
              <a:ext cx="156" cy="3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99" name="Line 98"/>
            <p:cNvSpPr>
              <a:spLocks noChangeShapeType="1"/>
            </p:cNvSpPr>
            <p:nvPr/>
          </p:nvSpPr>
          <p:spPr bwMode="auto">
            <a:xfrm>
              <a:off x="11793" y="19759"/>
              <a:ext cx="136" cy="2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0" name="Line 99"/>
            <p:cNvSpPr>
              <a:spLocks noChangeShapeType="1"/>
            </p:cNvSpPr>
            <p:nvPr/>
          </p:nvSpPr>
          <p:spPr bwMode="auto">
            <a:xfrm>
              <a:off x="11926" y="19779"/>
              <a:ext cx="142"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1" name="Line 100"/>
            <p:cNvSpPr>
              <a:spLocks noChangeShapeType="1"/>
            </p:cNvSpPr>
            <p:nvPr/>
          </p:nvSpPr>
          <p:spPr bwMode="auto">
            <a:xfrm>
              <a:off x="12065" y="1979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2" name="Line 101"/>
            <p:cNvSpPr>
              <a:spLocks noChangeShapeType="1"/>
            </p:cNvSpPr>
            <p:nvPr/>
          </p:nvSpPr>
          <p:spPr bwMode="auto">
            <a:xfrm>
              <a:off x="12201" y="19809"/>
              <a:ext cx="15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3" name="Line 102"/>
            <p:cNvSpPr>
              <a:spLocks noChangeShapeType="1"/>
            </p:cNvSpPr>
            <p:nvPr/>
          </p:nvSpPr>
          <p:spPr bwMode="auto">
            <a:xfrm>
              <a:off x="12354" y="19824"/>
              <a:ext cx="139"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4" name="Line 103"/>
            <p:cNvSpPr>
              <a:spLocks noChangeShapeType="1"/>
            </p:cNvSpPr>
            <p:nvPr/>
          </p:nvSpPr>
          <p:spPr bwMode="auto">
            <a:xfrm>
              <a:off x="12490" y="1983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5" name="Line 104"/>
            <p:cNvSpPr>
              <a:spLocks noChangeShapeType="1"/>
            </p:cNvSpPr>
            <p:nvPr/>
          </p:nvSpPr>
          <p:spPr bwMode="auto">
            <a:xfrm>
              <a:off x="12629" y="19844"/>
              <a:ext cx="136" cy="2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6" name="Line 105"/>
            <p:cNvSpPr>
              <a:spLocks noChangeShapeType="1"/>
            </p:cNvSpPr>
            <p:nvPr/>
          </p:nvSpPr>
          <p:spPr bwMode="auto">
            <a:xfrm>
              <a:off x="12762" y="19859"/>
              <a:ext cx="159"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7" name="Line 106"/>
            <p:cNvSpPr>
              <a:spLocks noChangeShapeType="1"/>
            </p:cNvSpPr>
            <p:nvPr/>
          </p:nvSpPr>
          <p:spPr bwMode="auto">
            <a:xfrm>
              <a:off x="12918" y="19869"/>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8" name="Line 107"/>
            <p:cNvSpPr>
              <a:spLocks noChangeShapeType="1"/>
            </p:cNvSpPr>
            <p:nvPr/>
          </p:nvSpPr>
          <p:spPr bwMode="auto">
            <a:xfrm>
              <a:off x="13051" y="1987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09" name="Line 108"/>
            <p:cNvSpPr>
              <a:spLocks noChangeShapeType="1"/>
            </p:cNvSpPr>
            <p:nvPr/>
          </p:nvSpPr>
          <p:spPr bwMode="auto">
            <a:xfrm>
              <a:off x="13190" y="19879"/>
              <a:ext cx="136" cy="1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0" name="Line 109"/>
            <p:cNvSpPr>
              <a:spLocks noChangeShapeType="1"/>
            </p:cNvSpPr>
            <p:nvPr/>
          </p:nvSpPr>
          <p:spPr bwMode="auto">
            <a:xfrm>
              <a:off x="13323" y="19889"/>
              <a:ext cx="15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1" name="Line 110"/>
            <p:cNvSpPr>
              <a:spLocks noChangeShapeType="1"/>
            </p:cNvSpPr>
            <p:nvPr/>
          </p:nvSpPr>
          <p:spPr bwMode="auto">
            <a:xfrm>
              <a:off x="13479" y="19894"/>
              <a:ext cx="13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2" name="Line 111"/>
            <p:cNvSpPr>
              <a:spLocks noChangeShapeType="1"/>
            </p:cNvSpPr>
            <p:nvPr/>
          </p:nvSpPr>
          <p:spPr bwMode="auto">
            <a:xfrm>
              <a:off x="13612" y="19899"/>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3" name="Line 112"/>
            <p:cNvSpPr>
              <a:spLocks noChangeShapeType="1"/>
            </p:cNvSpPr>
            <p:nvPr/>
          </p:nvSpPr>
          <p:spPr bwMode="auto">
            <a:xfrm>
              <a:off x="13751" y="1990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4" name="Line 113"/>
            <p:cNvSpPr>
              <a:spLocks noChangeShapeType="1"/>
            </p:cNvSpPr>
            <p:nvPr/>
          </p:nvSpPr>
          <p:spPr bwMode="auto">
            <a:xfrm>
              <a:off x="13887" y="1990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5" name="Line 114"/>
            <p:cNvSpPr>
              <a:spLocks noChangeShapeType="1"/>
            </p:cNvSpPr>
            <p:nvPr/>
          </p:nvSpPr>
          <p:spPr bwMode="auto">
            <a:xfrm>
              <a:off x="14040" y="19914"/>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6" name="Line 115"/>
            <p:cNvSpPr>
              <a:spLocks noChangeShapeType="1"/>
            </p:cNvSpPr>
            <p:nvPr/>
          </p:nvSpPr>
          <p:spPr bwMode="auto">
            <a:xfrm>
              <a:off x="14176" y="1991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7" name="Line 116"/>
            <p:cNvSpPr>
              <a:spLocks noChangeShapeType="1"/>
            </p:cNvSpPr>
            <p:nvPr/>
          </p:nvSpPr>
          <p:spPr bwMode="auto">
            <a:xfrm>
              <a:off x="14312" y="1991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8" name="Line 117"/>
            <p:cNvSpPr>
              <a:spLocks noChangeShapeType="1"/>
            </p:cNvSpPr>
            <p:nvPr/>
          </p:nvSpPr>
          <p:spPr bwMode="auto">
            <a:xfrm>
              <a:off x="14448" y="1992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19" name="Line 118"/>
            <p:cNvSpPr>
              <a:spLocks noChangeShapeType="1"/>
            </p:cNvSpPr>
            <p:nvPr/>
          </p:nvSpPr>
          <p:spPr bwMode="auto">
            <a:xfrm>
              <a:off x="14601" y="1992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0" name="Line 119"/>
            <p:cNvSpPr>
              <a:spLocks noChangeShapeType="1"/>
            </p:cNvSpPr>
            <p:nvPr/>
          </p:nvSpPr>
          <p:spPr bwMode="auto">
            <a:xfrm>
              <a:off x="14737" y="1992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1" name="Line 120"/>
            <p:cNvSpPr>
              <a:spLocks noChangeShapeType="1"/>
            </p:cNvSpPr>
            <p:nvPr/>
          </p:nvSpPr>
          <p:spPr bwMode="auto">
            <a:xfrm>
              <a:off x="14873" y="1993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2" name="Line 121"/>
            <p:cNvSpPr>
              <a:spLocks noChangeShapeType="1"/>
            </p:cNvSpPr>
            <p:nvPr/>
          </p:nvSpPr>
          <p:spPr bwMode="auto">
            <a:xfrm>
              <a:off x="15009" y="1993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3" name="Line 122"/>
            <p:cNvSpPr>
              <a:spLocks noChangeShapeType="1"/>
            </p:cNvSpPr>
            <p:nvPr/>
          </p:nvSpPr>
          <p:spPr bwMode="auto">
            <a:xfrm>
              <a:off x="15162" y="1993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4" name="Line 123"/>
            <p:cNvSpPr>
              <a:spLocks noChangeShapeType="1"/>
            </p:cNvSpPr>
            <p:nvPr/>
          </p:nvSpPr>
          <p:spPr bwMode="auto">
            <a:xfrm>
              <a:off x="15298" y="1993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5" name="Line 124"/>
            <p:cNvSpPr>
              <a:spLocks noChangeShapeType="1"/>
            </p:cNvSpPr>
            <p:nvPr/>
          </p:nvSpPr>
          <p:spPr bwMode="auto">
            <a:xfrm>
              <a:off x="15434" y="1994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6" name="Line 125"/>
            <p:cNvSpPr>
              <a:spLocks noChangeShapeType="1"/>
            </p:cNvSpPr>
            <p:nvPr/>
          </p:nvSpPr>
          <p:spPr bwMode="auto">
            <a:xfrm>
              <a:off x="15573" y="19944"/>
              <a:ext cx="153"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7" name="Line 126"/>
            <p:cNvSpPr>
              <a:spLocks noChangeShapeType="1"/>
            </p:cNvSpPr>
            <p:nvPr/>
          </p:nvSpPr>
          <p:spPr bwMode="auto">
            <a:xfrm>
              <a:off x="15723"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8" name="Line 127"/>
            <p:cNvSpPr>
              <a:spLocks noChangeShapeType="1"/>
            </p:cNvSpPr>
            <p:nvPr/>
          </p:nvSpPr>
          <p:spPr bwMode="auto">
            <a:xfrm>
              <a:off x="15859" y="1994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29" name="Line 128"/>
            <p:cNvSpPr>
              <a:spLocks noChangeShapeType="1"/>
            </p:cNvSpPr>
            <p:nvPr/>
          </p:nvSpPr>
          <p:spPr bwMode="auto">
            <a:xfrm>
              <a:off x="15998" y="1994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0" name="Line 129"/>
            <p:cNvSpPr>
              <a:spLocks noChangeShapeType="1"/>
            </p:cNvSpPr>
            <p:nvPr/>
          </p:nvSpPr>
          <p:spPr bwMode="auto">
            <a:xfrm>
              <a:off x="16134" y="1994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1" name="Line 130"/>
            <p:cNvSpPr>
              <a:spLocks noChangeShapeType="1"/>
            </p:cNvSpPr>
            <p:nvPr/>
          </p:nvSpPr>
          <p:spPr bwMode="auto">
            <a:xfrm>
              <a:off x="16287" y="1995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2" name="Line 131"/>
            <p:cNvSpPr>
              <a:spLocks noChangeShapeType="1"/>
            </p:cNvSpPr>
            <p:nvPr/>
          </p:nvSpPr>
          <p:spPr bwMode="auto">
            <a:xfrm>
              <a:off x="16420" y="1995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3" name="Line 132"/>
            <p:cNvSpPr>
              <a:spLocks noChangeShapeType="1"/>
            </p:cNvSpPr>
            <p:nvPr/>
          </p:nvSpPr>
          <p:spPr bwMode="auto">
            <a:xfrm>
              <a:off x="16559" y="1995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4" name="Line 133"/>
            <p:cNvSpPr>
              <a:spLocks noChangeShapeType="1"/>
            </p:cNvSpPr>
            <p:nvPr/>
          </p:nvSpPr>
          <p:spPr bwMode="auto">
            <a:xfrm>
              <a:off x="16695" y="19954"/>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5" name="Line 134"/>
            <p:cNvSpPr>
              <a:spLocks noChangeShapeType="1"/>
            </p:cNvSpPr>
            <p:nvPr/>
          </p:nvSpPr>
          <p:spPr bwMode="auto">
            <a:xfrm>
              <a:off x="16848" y="1995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6" name="Line 135"/>
            <p:cNvSpPr>
              <a:spLocks noChangeShapeType="1"/>
            </p:cNvSpPr>
            <p:nvPr/>
          </p:nvSpPr>
          <p:spPr bwMode="auto">
            <a:xfrm>
              <a:off x="16981" y="1995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7" name="Line 136"/>
            <p:cNvSpPr>
              <a:spLocks noChangeShapeType="1"/>
            </p:cNvSpPr>
            <p:nvPr/>
          </p:nvSpPr>
          <p:spPr bwMode="auto">
            <a:xfrm>
              <a:off x="17120" y="19959"/>
              <a:ext cx="139"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8" name="Line 137"/>
            <p:cNvSpPr>
              <a:spLocks noChangeShapeType="1"/>
            </p:cNvSpPr>
            <p:nvPr/>
          </p:nvSpPr>
          <p:spPr bwMode="auto">
            <a:xfrm>
              <a:off x="17256"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39" name="Line 138"/>
            <p:cNvSpPr>
              <a:spLocks noChangeShapeType="1"/>
            </p:cNvSpPr>
            <p:nvPr/>
          </p:nvSpPr>
          <p:spPr bwMode="auto">
            <a:xfrm>
              <a:off x="17409"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0" name="Line 139"/>
            <p:cNvSpPr>
              <a:spLocks noChangeShapeType="1"/>
            </p:cNvSpPr>
            <p:nvPr/>
          </p:nvSpPr>
          <p:spPr bwMode="auto">
            <a:xfrm>
              <a:off x="17545" y="19964"/>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1" name="Line 140"/>
            <p:cNvSpPr>
              <a:spLocks noChangeShapeType="1"/>
            </p:cNvSpPr>
            <p:nvPr/>
          </p:nvSpPr>
          <p:spPr bwMode="auto">
            <a:xfrm>
              <a:off x="17684" y="19964"/>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2" name="Line 141"/>
            <p:cNvSpPr>
              <a:spLocks noChangeShapeType="1"/>
            </p:cNvSpPr>
            <p:nvPr/>
          </p:nvSpPr>
          <p:spPr bwMode="auto">
            <a:xfrm>
              <a:off x="17817" y="19964"/>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3" name="Line 142"/>
            <p:cNvSpPr>
              <a:spLocks noChangeShapeType="1"/>
            </p:cNvSpPr>
            <p:nvPr/>
          </p:nvSpPr>
          <p:spPr bwMode="auto">
            <a:xfrm>
              <a:off x="17970" y="1996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4" name="Line 143"/>
            <p:cNvSpPr>
              <a:spLocks noChangeShapeType="1"/>
            </p:cNvSpPr>
            <p:nvPr/>
          </p:nvSpPr>
          <p:spPr bwMode="auto">
            <a:xfrm>
              <a:off x="18106" y="19964"/>
              <a:ext cx="142"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5" name="Line 144"/>
            <p:cNvSpPr>
              <a:spLocks noChangeShapeType="1"/>
            </p:cNvSpPr>
            <p:nvPr/>
          </p:nvSpPr>
          <p:spPr bwMode="auto">
            <a:xfrm>
              <a:off x="18245" y="19969"/>
              <a:ext cx="13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6" name="Line 145"/>
            <p:cNvSpPr>
              <a:spLocks noChangeShapeType="1"/>
            </p:cNvSpPr>
            <p:nvPr/>
          </p:nvSpPr>
          <p:spPr bwMode="auto">
            <a:xfrm>
              <a:off x="18378" y="19969"/>
              <a:ext cx="156"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7" name="Line 146"/>
            <p:cNvSpPr>
              <a:spLocks noChangeShapeType="1"/>
            </p:cNvSpPr>
            <p:nvPr/>
          </p:nvSpPr>
          <p:spPr bwMode="auto">
            <a:xfrm>
              <a:off x="18531"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8" name="Line 147"/>
            <p:cNvSpPr>
              <a:spLocks noChangeShapeType="1"/>
            </p:cNvSpPr>
            <p:nvPr/>
          </p:nvSpPr>
          <p:spPr bwMode="auto">
            <a:xfrm>
              <a:off x="18670"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49" name="Line 148"/>
            <p:cNvSpPr>
              <a:spLocks noChangeShapeType="1"/>
            </p:cNvSpPr>
            <p:nvPr/>
          </p:nvSpPr>
          <p:spPr bwMode="auto">
            <a:xfrm>
              <a:off x="18806"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0" name="Line 149"/>
            <p:cNvSpPr>
              <a:spLocks noChangeShapeType="1"/>
            </p:cNvSpPr>
            <p:nvPr/>
          </p:nvSpPr>
          <p:spPr bwMode="auto">
            <a:xfrm>
              <a:off x="18942" y="19969"/>
              <a:ext cx="153"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1" name="Line 150"/>
            <p:cNvSpPr>
              <a:spLocks noChangeShapeType="1"/>
            </p:cNvSpPr>
            <p:nvPr/>
          </p:nvSpPr>
          <p:spPr bwMode="auto">
            <a:xfrm>
              <a:off x="19092" y="19969"/>
              <a:ext cx="142"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2" name="Line 151"/>
            <p:cNvSpPr>
              <a:spLocks noChangeShapeType="1"/>
            </p:cNvSpPr>
            <p:nvPr/>
          </p:nvSpPr>
          <p:spPr bwMode="auto">
            <a:xfrm>
              <a:off x="19231"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3" name="Line 152"/>
            <p:cNvSpPr>
              <a:spLocks noChangeShapeType="1"/>
            </p:cNvSpPr>
            <p:nvPr/>
          </p:nvSpPr>
          <p:spPr bwMode="auto">
            <a:xfrm>
              <a:off x="19367" y="19969"/>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4" name="Line 153"/>
            <p:cNvSpPr>
              <a:spLocks noChangeShapeType="1"/>
            </p:cNvSpPr>
            <p:nvPr/>
          </p:nvSpPr>
          <p:spPr bwMode="auto">
            <a:xfrm>
              <a:off x="19503" y="19969"/>
              <a:ext cx="156" cy="10"/>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5" name="Line 154"/>
            <p:cNvSpPr>
              <a:spLocks noChangeShapeType="1"/>
            </p:cNvSpPr>
            <p:nvPr/>
          </p:nvSpPr>
          <p:spPr bwMode="auto">
            <a:xfrm>
              <a:off x="19656"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6" name="Line 155"/>
            <p:cNvSpPr>
              <a:spLocks noChangeShapeType="1"/>
            </p:cNvSpPr>
            <p:nvPr/>
          </p:nvSpPr>
          <p:spPr bwMode="auto">
            <a:xfrm>
              <a:off x="19792" y="19974"/>
              <a:ext cx="139"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57" name="Line 156"/>
            <p:cNvSpPr>
              <a:spLocks noChangeShapeType="1"/>
            </p:cNvSpPr>
            <p:nvPr/>
          </p:nvSpPr>
          <p:spPr bwMode="auto">
            <a:xfrm>
              <a:off x="19928" y="19974"/>
              <a:ext cx="65" cy="5"/>
            </a:xfrm>
            <a:prstGeom prst="line">
              <a:avLst/>
            </a:prstGeom>
            <a:noFill/>
            <a:ln w="44450">
              <a:solidFill>
                <a:srgbClr val="0000FF"/>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158" name="Group 157"/>
          <p:cNvGrpSpPr>
            <a:grpSpLocks/>
          </p:cNvGrpSpPr>
          <p:nvPr/>
        </p:nvGrpSpPr>
        <p:grpSpPr bwMode="auto">
          <a:xfrm>
            <a:off x="4694238" y="2813009"/>
            <a:ext cx="1935162" cy="357187"/>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589214" y="2759034"/>
            <a:ext cx="384175" cy="447675"/>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2190750" y="206529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800475" y="255583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259388" y="334005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741613" y="332577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sp>
        <p:nvSpPr>
          <p:cNvPr id="313" name="Text Box 312"/>
          <p:cNvSpPr txBox="1">
            <a:spLocks noChangeArrowheads="1"/>
          </p:cNvSpPr>
          <p:nvPr/>
        </p:nvSpPr>
        <p:spPr bwMode="auto">
          <a:xfrm>
            <a:off x="8026464" y="2066503"/>
            <a:ext cx="615873" cy="374974"/>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i="1">
                <a:solidFill>
                  <a:srgbClr val="000000"/>
                </a:solidFill>
                <a:latin typeface="Times New Roman" pitchFamily="18" charset="0"/>
                <a:cs typeface="Arial" charset="0"/>
              </a:rPr>
              <a:t>R</a:t>
            </a:r>
            <a:r>
              <a:rPr lang="en-US" baseline="-25000">
                <a:solidFill>
                  <a:srgbClr val="000000"/>
                </a:solidFill>
                <a:latin typeface="Times New Roman" pitchFamily="18" charset="0"/>
                <a:cs typeface="Arial" charset="0"/>
              </a:rPr>
              <a:t>0</a:t>
            </a:r>
            <a:r>
              <a:rPr lang="en-US" i="1">
                <a:solidFill>
                  <a:srgbClr val="000000"/>
                </a:solidFill>
                <a:latin typeface="Times New Roman" pitchFamily="18" charset="0"/>
                <a:cs typeface="Arial" charset="0"/>
              </a:rPr>
              <a:t> =</a:t>
            </a:r>
          </a:p>
        </p:txBody>
      </p:sp>
      <p:sp>
        <p:nvSpPr>
          <p:cNvPr id="314" name="Text Box 313"/>
          <p:cNvSpPr txBox="1">
            <a:spLocks noChangeArrowheads="1"/>
          </p:cNvSpPr>
          <p:nvPr/>
        </p:nvSpPr>
        <p:spPr bwMode="auto">
          <a:xfrm>
            <a:off x="8699526" y="1863466"/>
            <a:ext cx="403225" cy="784225"/>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A</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A</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15" name="Line 314"/>
          <p:cNvSpPr>
            <a:spLocks noChangeShapeType="1"/>
          </p:cNvSpPr>
          <p:nvPr/>
        </p:nvSpPr>
        <p:spPr bwMode="auto">
          <a:xfrm>
            <a:off x="8705876" y="2292090"/>
            <a:ext cx="390525"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316" name="Group 315"/>
          <p:cNvGrpSpPr>
            <a:grpSpLocks/>
          </p:cNvGrpSpPr>
          <p:nvPr/>
        </p:nvGrpSpPr>
        <p:grpSpPr bwMode="auto">
          <a:xfrm>
            <a:off x="3087689" y="2408196"/>
            <a:ext cx="377825" cy="817563"/>
            <a:chOff x="741" y="1292"/>
            <a:chExt cx="268" cy="515"/>
          </a:xfrm>
        </p:grpSpPr>
        <p:sp>
          <p:nvSpPr>
            <p:cNvPr id="317" name="Line 316"/>
            <p:cNvSpPr>
              <a:spLocks noChangeShapeType="1"/>
            </p:cNvSpPr>
            <p:nvPr/>
          </p:nvSpPr>
          <p:spPr bwMode="auto">
            <a:xfrm flipV="1">
              <a:off x="827" y="148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8" name="Line 317"/>
            <p:cNvSpPr>
              <a:spLocks noChangeShapeType="1"/>
            </p:cNvSpPr>
            <p:nvPr/>
          </p:nvSpPr>
          <p:spPr bwMode="auto">
            <a:xfrm flipV="1">
              <a:off x="741" y="1292"/>
              <a:ext cx="0" cy="494"/>
            </a:xfrm>
            <a:prstGeom prst="line">
              <a:avLst/>
            </a:prstGeom>
            <a:noFill/>
            <a:ln w="57150">
              <a:solidFill>
                <a:srgbClr val="0000FF"/>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9" name="Line 318"/>
            <p:cNvSpPr>
              <a:spLocks noChangeShapeType="1"/>
            </p:cNvSpPr>
            <p:nvPr/>
          </p:nvSpPr>
          <p:spPr bwMode="auto">
            <a:xfrm flipV="1">
              <a:off x="917" y="1646"/>
              <a:ext cx="0" cy="14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0" name="Line 319"/>
            <p:cNvSpPr>
              <a:spLocks noChangeShapeType="1"/>
            </p:cNvSpPr>
            <p:nvPr/>
          </p:nvSpPr>
          <p:spPr bwMode="auto">
            <a:xfrm flipH="1" flipV="1">
              <a:off x="1008" y="1719"/>
              <a:ext cx="1" cy="61"/>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aphicFrame>
        <p:nvGraphicFramePr>
          <p:cNvPr id="321" name="Object 3"/>
          <p:cNvGraphicFramePr>
            <a:graphicFrameLocks noChangeAspect="1"/>
          </p:cNvGraphicFramePr>
          <p:nvPr>
            <p:extLst>
              <p:ext uri="{D42A27DB-BD31-4B8C-83A1-F6EECF244321}">
                <p14:modId xmlns:p14="http://schemas.microsoft.com/office/powerpoint/2010/main" val="4210929227"/>
              </p:ext>
            </p:extLst>
          </p:nvPr>
        </p:nvGraphicFramePr>
        <p:xfrm>
          <a:off x="1966914" y="4413208"/>
          <a:ext cx="2154237" cy="539750"/>
        </p:xfrm>
        <a:graphic>
          <a:graphicData uri="http://schemas.openxmlformats.org/presentationml/2006/ole">
            <mc:AlternateContent xmlns:mc="http://schemas.openxmlformats.org/markup-compatibility/2006">
              <mc:Choice xmlns:v="urn:schemas-microsoft-com:vml" Requires="v">
                <p:oleObj name="Equation" r:id="rId4" imgW="1028520" imgH="228600" progId="Equation.3">
                  <p:embed/>
                </p:oleObj>
              </mc:Choice>
              <mc:Fallback>
                <p:oleObj name="Equation" r:id="rId4" imgW="1028520" imgH="228600" progId="Equation.3">
                  <p:embed/>
                  <p:pic>
                    <p:nvPicPr>
                      <p:cNvPr id="32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914" y="4413208"/>
                        <a:ext cx="2154237"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2" name="Text Box 322"/>
          <p:cNvSpPr txBox="1">
            <a:spLocks noChangeArrowheads="1"/>
          </p:cNvSpPr>
          <p:nvPr/>
        </p:nvSpPr>
        <p:spPr bwMode="auto">
          <a:xfrm>
            <a:off x="9463114" y="1872991"/>
            <a:ext cx="376237" cy="785813"/>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30000"/>
              </a:spcBef>
              <a:spcAft>
                <a:spcPct val="0"/>
              </a:spcAft>
              <a:defRPr/>
            </a:pPr>
            <a:r>
              <a:rPr lang="en-US" i="1">
                <a:solidFill>
                  <a:srgbClr val="FF0000"/>
                </a:solidFill>
                <a:latin typeface="Times New Roman" pitchFamily="18" charset="0"/>
                <a:cs typeface="Arial" charset="0"/>
              </a:rPr>
              <a:t>n</a:t>
            </a:r>
            <a:r>
              <a:rPr lang="en-US" baseline="-25000">
                <a:solidFill>
                  <a:srgbClr val="FF0000"/>
                </a:solidFill>
                <a:latin typeface="Times New Roman" pitchFamily="18" charset="0"/>
                <a:cs typeface="Arial" charset="0"/>
              </a:rPr>
              <a:t>0</a:t>
            </a:r>
          </a:p>
          <a:p>
            <a:pPr algn="ctr" eaLnBrk="0" fontAlgn="base" hangingPunct="0">
              <a:lnSpc>
                <a:spcPct val="110000"/>
              </a:lnSpc>
              <a:spcBef>
                <a:spcPct val="30000"/>
              </a:spcBef>
              <a:spcAft>
                <a:spcPct val="0"/>
              </a:spcAft>
              <a:defRPr/>
            </a:pPr>
            <a:r>
              <a:rPr lang="en-US" i="1">
                <a:solidFill>
                  <a:srgbClr val="0000FF"/>
                </a:solidFill>
                <a:latin typeface="Times New Roman" pitchFamily="18" charset="0"/>
                <a:cs typeface="Arial" charset="0"/>
              </a:rPr>
              <a:t>n</a:t>
            </a:r>
            <a:r>
              <a:rPr lang="en-US" i="1" baseline="-25000">
                <a:solidFill>
                  <a:srgbClr val="0000FF"/>
                </a:solidFill>
                <a:latin typeface="Times New Roman" pitchFamily="18" charset="0"/>
                <a:cs typeface="Arial" charset="0"/>
              </a:rPr>
              <a:t>i</a:t>
            </a:r>
            <a:endParaRPr lang="en-US" i="1">
              <a:solidFill>
                <a:srgbClr val="0000FF"/>
              </a:solidFill>
              <a:latin typeface="Times New Roman" pitchFamily="18" charset="0"/>
              <a:cs typeface="Arial" charset="0"/>
            </a:endParaRPr>
          </a:p>
        </p:txBody>
      </p:sp>
      <p:sp>
        <p:nvSpPr>
          <p:cNvPr id="323" name="Line 323"/>
          <p:cNvSpPr>
            <a:spLocks noChangeShapeType="1"/>
          </p:cNvSpPr>
          <p:nvPr/>
        </p:nvSpPr>
        <p:spPr bwMode="auto">
          <a:xfrm>
            <a:off x="9502800" y="2292090"/>
            <a:ext cx="388938" cy="0"/>
          </a:xfrm>
          <a:prstGeom prst="line">
            <a:avLst/>
          </a:prstGeom>
          <a:noFill/>
          <a:ln w="3810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24" name="Text Box 324"/>
          <p:cNvSpPr txBox="1">
            <a:spLocks noChangeArrowheads="1"/>
          </p:cNvSpPr>
          <p:nvPr/>
        </p:nvSpPr>
        <p:spPr bwMode="auto">
          <a:xfrm>
            <a:off x="9092962" y="2028821"/>
            <a:ext cx="349776" cy="374141"/>
          </a:xfrm>
          <a:prstGeom prst="rect">
            <a:avLst/>
          </a:prstGeom>
          <a:noFill/>
          <a:ln w="12700">
            <a:noFill/>
            <a:miter lim="800000"/>
            <a:headEnd/>
            <a:tailEnd/>
          </a:ln>
        </p:spPr>
        <p:txBody>
          <a:bodyPr wrap="none" anchor="ctr">
            <a:spAutoFit/>
          </a:bodyPr>
          <a:lstStyle/>
          <a:p>
            <a:pPr algn="ctr" eaLnBrk="0" fontAlgn="base" hangingPunct="0">
              <a:lnSpc>
                <a:spcPct val="110000"/>
              </a:lnSpc>
              <a:spcBef>
                <a:spcPct val="0"/>
              </a:spcBef>
              <a:spcAft>
                <a:spcPct val="0"/>
              </a:spcAft>
              <a:defRPr/>
            </a:pPr>
            <a:r>
              <a:rPr lang="en-US">
                <a:solidFill>
                  <a:srgbClr val="000000"/>
                </a:solidFill>
                <a:latin typeface="Times New Roman" pitchFamily="18" charset="0"/>
                <a:cs typeface="Arial" charset="0"/>
                <a:sym typeface="Symbol" pitchFamily="18" charset="2"/>
              </a:rPr>
              <a:t></a:t>
            </a:r>
            <a:endParaRPr lang="en-US" i="1">
              <a:solidFill>
                <a:srgbClr val="000000"/>
              </a:solidFill>
              <a:latin typeface="Times New Roman" pitchFamily="18" charset="0"/>
              <a:cs typeface="Arial" charset="0"/>
            </a:endParaRPr>
          </a:p>
        </p:txBody>
      </p:sp>
      <p:pic>
        <p:nvPicPr>
          <p:cNvPr id="327" name="Picture 325"/>
          <p:cNvPicPr>
            <a:picLocks noChangeAspect="1" noChangeArrowheads="1"/>
          </p:cNvPicPr>
          <p:nvPr/>
        </p:nvPicPr>
        <p:blipFill rotWithShape="1">
          <a:blip r:embed="rId6" cstate="print"/>
          <a:srcRect l="8127" b="7175"/>
          <a:stretch/>
        </p:blipFill>
        <p:spPr bwMode="auto">
          <a:xfrm>
            <a:off x="7584862" y="2972775"/>
            <a:ext cx="3065881" cy="233895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28" name="TextBox 327"/>
          <p:cNvSpPr txBox="1"/>
          <p:nvPr/>
        </p:nvSpPr>
        <p:spPr>
          <a:xfrm>
            <a:off x="8147396" y="531173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29" name="TextBox 328"/>
          <p:cNvSpPr txBox="1"/>
          <p:nvPr/>
        </p:nvSpPr>
        <p:spPr>
          <a:xfrm rot="16200000">
            <a:off x="5758794" y="3979495"/>
            <a:ext cx="3223959"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 Ratio)</a:t>
            </a:r>
          </a:p>
        </p:txBody>
      </p:sp>
    </p:spTree>
    <p:extLst>
      <p:ext uri="{BB962C8B-B14F-4D97-AF65-F5344CB8AC3E}">
        <p14:creationId xmlns:p14="http://schemas.microsoft.com/office/powerpoint/2010/main" val="5182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25</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2"/>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3"/>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a:p>
            <a:r>
              <a:rPr lang="en-US" sz="2000"/>
              <a:t>24-bit ADC = 16,777,216</a:t>
            </a:r>
          </a:p>
          <a:p>
            <a:r>
              <a:rPr lang="en-US" sz="200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5400" b="1" i="1"/>
              <a:t>Questions:</a:t>
            </a:r>
          </a:p>
        </p:txBody>
      </p:sp>
      <p:sp>
        <p:nvSpPr>
          <p:cNvPr id="6" name="Content Placeholder 5"/>
          <p:cNvSpPr>
            <a:spLocks noGrp="1"/>
          </p:cNvSpPr>
          <p:nvPr>
            <p:ph idx="4294967295"/>
          </p:nvPr>
        </p:nvSpPr>
        <p:spPr>
          <a:xfrm>
            <a:off x="838200" y="1698851"/>
            <a:ext cx="10781962" cy="4483464"/>
          </a:xfrm>
        </p:spPr>
        <p:txBody>
          <a:bodyPr>
            <a:normAutofit/>
          </a:bodyPr>
          <a:lstStyle/>
          <a:p>
            <a:pPr>
              <a:buFont typeface="Arial" panose="020B0604020202020204" pitchFamily="34" charset="0"/>
              <a:buChar char="•"/>
            </a:pPr>
            <a:r>
              <a:rPr lang="en-US" sz="3600"/>
              <a:t>Can a method be quantitative if you don’t know the range over which the signal reflects the quantity?</a:t>
            </a:r>
          </a:p>
          <a:p>
            <a:pPr>
              <a:buFont typeface="Arial" panose="020B0604020202020204" pitchFamily="34" charset="0"/>
              <a:buChar char="•"/>
            </a:pPr>
            <a:r>
              <a:rPr lang="en-US" sz="3600"/>
              <a:t>Design an approach to confirm linearity and LLOQ for peptides in a complex matrix?</a:t>
            </a:r>
          </a:p>
          <a:p>
            <a:pPr lvl="1">
              <a:buFont typeface="Arial" panose="020B0604020202020204" pitchFamily="34" charset="0"/>
              <a:buChar char="•"/>
            </a:pPr>
            <a:r>
              <a:rPr lang="en-US" sz="3200"/>
              <a:t>Assume you have &lt; 50 analytes in your assay.</a:t>
            </a:r>
          </a:p>
          <a:p>
            <a:pPr lvl="1">
              <a:buFont typeface="Arial" panose="020B0604020202020204" pitchFamily="34" charset="0"/>
              <a:buChar char="•"/>
            </a:pPr>
            <a:r>
              <a:rPr lang="en-US" sz="3200"/>
              <a:t>Assume you have &gt;1000 analytes in your assay?</a:t>
            </a:r>
          </a:p>
          <a:p>
            <a:pPr marL="455924" lvl="1" indent="0">
              <a:buNone/>
            </a:pPr>
            <a:endParaRPr lang="en-US" sz="320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a:xfrm>
            <a:off x="501706" y="92694"/>
            <a:ext cx="10738131" cy="995243"/>
          </a:xfrm>
        </p:spPr>
        <p:txBody>
          <a:bodyPr/>
          <a:lstStyle/>
          <a:p>
            <a:r>
              <a:rPr lang="en-US"/>
              <a:t>Matched Matrix Dilution Curves</a:t>
            </a: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1031193" y="1942088"/>
            <a:ext cx="5553840" cy="21431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18"/>
          <a:stretch/>
        </p:blipFill>
        <p:spPr bwMode="auto">
          <a:xfrm>
            <a:off x="7533073" y="1366731"/>
            <a:ext cx="3269793" cy="49442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1160433" y="4782098"/>
            <a:ext cx="2791534" cy="71558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350" b="1" i="1"/>
              <a:t>Building on:</a:t>
            </a:r>
            <a:br>
              <a:rPr lang="en-US" sz="1350"/>
            </a:br>
            <a:r>
              <a:rPr lang="en-US" sz="1350"/>
              <a:t>Grant and Hoofnagle, Clin Chem 2014</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41EA-39DD-4AC4-BBE7-F470DCC45825}"/>
              </a:ext>
            </a:extLst>
          </p:cNvPr>
          <p:cNvSpPr>
            <a:spLocks noGrp="1"/>
          </p:cNvSpPr>
          <p:nvPr>
            <p:ph type="title"/>
          </p:nvPr>
        </p:nvSpPr>
        <p:spPr>
          <a:xfrm>
            <a:off x="838200" y="162825"/>
            <a:ext cx="10515600" cy="1325563"/>
          </a:xfrm>
        </p:spPr>
        <p:txBody>
          <a:bodyPr/>
          <a:lstStyle/>
          <a:p>
            <a:r>
              <a:rPr lang="en-US"/>
              <a:t>Matching the Matrix is Important</a:t>
            </a:r>
          </a:p>
        </p:txBody>
      </p:sp>
      <p:pic>
        <p:nvPicPr>
          <p:cNvPr id="4" name="Picture 3" descr="A screenshot of a cell phone&#10;&#10;Description automatically generated">
            <a:extLst>
              <a:ext uri="{FF2B5EF4-FFF2-40B4-BE49-F238E27FC236}">
                <a16:creationId xmlns:a16="http://schemas.microsoft.com/office/drawing/2014/main" id="{7EFC383E-F912-4FB5-831A-E871EC324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080" y="1276518"/>
            <a:ext cx="9144000" cy="5486400"/>
          </a:xfrm>
          <a:prstGeom prst="rect">
            <a:avLst/>
          </a:prstGeom>
        </p:spPr>
      </p:pic>
    </p:spTree>
    <p:extLst>
      <p:ext uri="{BB962C8B-B14F-4D97-AF65-F5344CB8AC3E}">
        <p14:creationId xmlns:p14="http://schemas.microsoft.com/office/powerpoint/2010/main" val="2744715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91181-D33A-4B38-8AF0-97C5F3196A2E}"/>
              </a:ext>
            </a:extLst>
          </p:cNvPr>
          <p:cNvSpPr>
            <a:spLocks noGrp="1"/>
          </p:cNvSpPr>
          <p:nvPr>
            <p:ph type="title"/>
          </p:nvPr>
        </p:nvSpPr>
        <p:spPr/>
        <p:txBody>
          <a:bodyPr>
            <a:noAutofit/>
          </a:bodyPr>
          <a:lstStyle/>
          <a:p>
            <a:r>
              <a:rPr lang="en-US" sz="2800"/>
              <a:t>Reference Yeast BY4742 Diluted in 15N Yeast (S288c)</a:t>
            </a:r>
          </a:p>
        </p:txBody>
      </p:sp>
      <p:sp>
        <p:nvSpPr>
          <p:cNvPr id="2" name="Slide Number Placeholder 1"/>
          <p:cNvSpPr>
            <a:spLocks noGrp="1"/>
          </p:cNvSpPr>
          <p:nvPr>
            <p:ph type="sldNum" sz="quarter" idx="12"/>
          </p:nvPr>
        </p:nvSpPr>
        <p:spPr/>
        <p:txBody>
          <a:bodyPr/>
          <a:lstStyle/>
          <a:p>
            <a:pPr defTabSz="457200">
              <a:defRPr/>
            </a:pPr>
            <a:fld id="{B324289D-1D75-4F48-A003-6D94837D3B90}" type="slidenum">
              <a:rPr lang="en-US">
                <a:solidFill>
                  <a:prstClr val="black">
                    <a:tint val="75000"/>
                  </a:prstClr>
                </a:solidFill>
                <a:latin typeface="Calibri" panose="020F0502020204030204"/>
                <a:cs typeface="Arial" charset="0"/>
              </a:rPr>
              <a:pPr defTabSz="457200">
                <a:defRPr/>
              </a:pPr>
              <a:t>33</a:t>
            </a:fld>
            <a:endParaRPr lang="en-US">
              <a:solidFill>
                <a:prstClr val="black">
                  <a:tint val="75000"/>
                </a:prstClr>
              </a:solidFill>
              <a:latin typeface="Calibri" panose="020F0502020204030204"/>
              <a:cs typeface="Arial" charset="0"/>
            </a:endParaRPr>
          </a:p>
        </p:txBody>
      </p:sp>
      <p:sp>
        <p:nvSpPr>
          <p:cNvPr id="16" name="Content Placeholder 2"/>
          <p:cNvSpPr txBox="1">
            <a:spLocks/>
          </p:cNvSpPr>
          <p:nvPr/>
        </p:nvSpPr>
        <p:spPr>
          <a:xfrm>
            <a:off x="1880037" y="1520655"/>
            <a:ext cx="8265780" cy="100258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US" sz="2000" i="1">
              <a:solidFill>
                <a:prstClr val="black"/>
              </a:solidFill>
              <a:latin typeface="Calibri" panose="020F0502020204030204"/>
            </a:endParaRPr>
          </a:p>
        </p:txBody>
      </p:sp>
      <p:pic>
        <p:nvPicPr>
          <p:cNvPr id="4" name="Picture 3"/>
          <p:cNvPicPr>
            <a:picLocks noChangeAspect="1"/>
          </p:cNvPicPr>
          <p:nvPr/>
        </p:nvPicPr>
        <p:blipFill rotWithShape="1">
          <a:blip r:embed="rId3"/>
          <a:srcRect l="10143" t="4597" b="8709"/>
          <a:stretch/>
        </p:blipFill>
        <p:spPr>
          <a:xfrm>
            <a:off x="2321762" y="2317313"/>
            <a:ext cx="3456934" cy="2465766"/>
          </a:xfrm>
          <a:prstGeom prst="rect">
            <a:avLst/>
          </a:prstGeom>
        </p:spPr>
      </p:pic>
      <p:sp>
        <p:nvSpPr>
          <p:cNvPr id="8" name="TextBox 7"/>
          <p:cNvSpPr txBox="1"/>
          <p:nvPr/>
        </p:nvSpPr>
        <p:spPr>
          <a:xfrm>
            <a:off x="3058023" y="5047594"/>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9" name="TextBox 8"/>
          <p:cNvSpPr txBox="1"/>
          <p:nvPr/>
        </p:nvSpPr>
        <p:spPr>
          <a:xfrm>
            <a:off x="2732535" y="4754082"/>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0" name="TextBox 9"/>
          <p:cNvSpPr txBox="1"/>
          <p:nvPr/>
        </p:nvSpPr>
        <p:spPr>
          <a:xfrm>
            <a:off x="3185064" y="4740860"/>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11" name="TextBox 10"/>
          <p:cNvSpPr txBox="1"/>
          <p:nvPr/>
        </p:nvSpPr>
        <p:spPr>
          <a:xfrm>
            <a:off x="3746840" y="4747732"/>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12" name="TextBox 11"/>
          <p:cNvSpPr txBox="1"/>
          <p:nvPr/>
        </p:nvSpPr>
        <p:spPr>
          <a:xfrm>
            <a:off x="4330259" y="4740860"/>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13" name="TextBox 12"/>
          <p:cNvSpPr txBox="1"/>
          <p:nvPr/>
        </p:nvSpPr>
        <p:spPr>
          <a:xfrm>
            <a:off x="4861777" y="4747732"/>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14" name="TextBox 13"/>
          <p:cNvSpPr txBox="1"/>
          <p:nvPr/>
        </p:nvSpPr>
        <p:spPr>
          <a:xfrm>
            <a:off x="5393296" y="4740860"/>
            <a:ext cx="353587" cy="338554"/>
          </a:xfrm>
          <a:prstGeom prst="rect">
            <a:avLst/>
          </a:prstGeom>
          <a:solidFill>
            <a:schemeClr val="bg1"/>
          </a:solid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15" name="TextBox 14"/>
          <p:cNvSpPr txBox="1"/>
          <p:nvPr/>
        </p:nvSpPr>
        <p:spPr>
          <a:xfrm rot="16200000">
            <a:off x="640610" y="3359810"/>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(1e9)</a:t>
            </a:r>
          </a:p>
        </p:txBody>
      </p:sp>
      <p:sp>
        <p:nvSpPr>
          <p:cNvPr id="17" name="TextBox 16"/>
          <p:cNvSpPr txBox="1"/>
          <p:nvPr/>
        </p:nvSpPr>
        <p:spPr>
          <a:xfrm>
            <a:off x="2021636" y="4099038"/>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18" name="TextBox 17"/>
          <p:cNvSpPr txBox="1"/>
          <p:nvPr/>
        </p:nvSpPr>
        <p:spPr>
          <a:xfrm>
            <a:off x="1860319" y="3620844"/>
            <a:ext cx="483266"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0.5</a:t>
            </a:r>
          </a:p>
        </p:txBody>
      </p:sp>
      <p:sp>
        <p:nvSpPr>
          <p:cNvPr id="19" name="TextBox 18"/>
          <p:cNvSpPr txBox="1"/>
          <p:nvPr/>
        </p:nvSpPr>
        <p:spPr>
          <a:xfrm>
            <a:off x="2021635" y="3135230"/>
            <a:ext cx="332578"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a:t>
            </a:r>
          </a:p>
        </p:txBody>
      </p:sp>
      <p:sp>
        <p:nvSpPr>
          <p:cNvPr id="20" name="TextBox 19"/>
          <p:cNvSpPr txBox="1"/>
          <p:nvPr/>
        </p:nvSpPr>
        <p:spPr>
          <a:xfrm>
            <a:off x="1667717" y="267807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1.5</a:t>
            </a:r>
          </a:p>
        </p:txBody>
      </p:sp>
      <p:sp>
        <p:nvSpPr>
          <p:cNvPr id="21" name="TextBox 20"/>
          <p:cNvSpPr txBox="1"/>
          <p:nvPr/>
        </p:nvSpPr>
        <p:spPr>
          <a:xfrm>
            <a:off x="2021635" y="2182904"/>
            <a:ext cx="300129"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2</a:t>
            </a:r>
          </a:p>
        </p:txBody>
      </p:sp>
      <p:sp>
        <p:nvSpPr>
          <p:cNvPr id="22" name="TextBox 21"/>
          <p:cNvSpPr txBox="1"/>
          <p:nvPr/>
        </p:nvSpPr>
        <p:spPr>
          <a:xfrm>
            <a:off x="2321761" y="2031366"/>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SSA1 </a:t>
            </a:r>
            <a:r>
              <a:rPr lang="en-US" sz="1400">
                <a:solidFill>
                  <a:prstClr val="black"/>
                </a:solidFill>
                <a:latin typeface="Arial" panose="020B0604020202020204" pitchFamily="34" charset="0"/>
                <a:cs typeface="Arial" panose="020B0604020202020204" pitchFamily="34" charset="0"/>
              </a:rPr>
              <a:t>(2.69E+05 copies/cell)</a:t>
            </a:r>
            <a:endParaRPr lang="en-US" sz="1400" b="1">
              <a:solidFill>
                <a:prstClr val="black"/>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711728" y="2336576"/>
            <a:ext cx="3392027" cy="2383995"/>
          </a:xfrm>
          <a:prstGeom prst="rect">
            <a:avLst/>
          </a:prstGeom>
        </p:spPr>
      </p:pic>
      <p:sp>
        <p:nvSpPr>
          <p:cNvPr id="23" name="TextBox 22"/>
          <p:cNvSpPr txBox="1"/>
          <p:nvPr/>
        </p:nvSpPr>
        <p:spPr>
          <a:xfrm>
            <a:off x="7529775" y="5066195"/>
            <a:ext cx="1755930"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Fractional Dilution</a:t>
            </a:r>
          </a:p>
        </p:txBody>
      </p:sp>
      <p:sp>
        <p:nvSpPr>
          <p:cNvPr id="24" name="TextBox 23"/>
          <p:cNvSpPr txBox="1"/>
          <p:nvPr/>
        </p:nvSpPr>
        <p:spPr>
          <a:xfrm>
            <a:off x="7000342" y="4726920"/>
            <a:ext cx="48278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25" name="TextBox 24"/>
          <p:cNvSpPr txBox="1"/>
          <p:nvPr/>
        </p:nvSpPr>
        <p:spPr>
          <a:xfrm>
            <a:off x="7528224" y="4745208"/>
            <a:ext cx="561776"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0.2</a:t>
            </a:r>
          </a:p>
        </p:txBody>
      </p:sp>
      <p:sp>
        <p:nvSpPr>
          <p:cNvPr id="26" name="TextBox 25"/>
          <p:cNvSpPr txBox="1"/>
          <p:nvPr/>
        </p:nvSpPr>
        <p:spPr>
          <a:xfrm>
            <a:off x="8208544" y="4755917"/>
            <a:ext cx="583418"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0.4</a:t>
            </a:r>
          </a:p>
        </p:txBody>
      </p:sp>
      <p:sp>
        <p:nvSpPr>
          <p:cNvPr id="27" name="TextBox 26"/>
          <p:cNvSpPr txBox="1"/>
          <p:nvPr/>
        </p:nvSpPr>
        <p:spPr>
          <a:xfrm>
            <a:off x="8837059" y="4713698"/>
            <a:ext cx="582299" cy="338554"/>
          </a:xfrm>
          <a:prstGeom prst="rect">
            <a:avLst/>
          </a:prstGeom>
          <a:solidFill>
            <a:schemeClr val="bg1"/>
          </a:solidFill>
        </p:spPr>
        <p:txBody>
          <a:bodyPr wrap="square" rtlCol="0">
            <a:spAutoFit/>
          </a:bodyPr>
          <a:lstStyle/>
          <a:p>
            <a:pPr defTabSz="457200">
              <a:defRPr/>
            </a:pPr>
            <a:r>
              <a:rPr lang="en-US" sz="1600" b="1">
                <a:solidFill>
                  <a:prstClr val="black"/>
                </a:solidFill>
                <a:latin typeface="Calibri" panose="020F0502020204030204"/>
                <a:cs typeface="Arial" charset="0"/>
              </a:rPr>
              <a:t>0.6</a:t>
            </a:r>
          </a:p>
        </p:txBody>
      </p:sp>
      <p:sp>
        <p:nvSpPr>
          <p:cNvPr id="28" name="TextBox 27"/>
          <p:cNvSpPr txBox="1"/>
          <p:nvPr/>
        </p:nvSpPr>
        <p:spPr>
          <a:xfrm>
            <a:off x="9531903" y="4713698"/>
            <a:ext cx="447558" cy="338554"/>
          </a:xfrm>
          <a:prstGeom prst="rect">
            <a:avLst/>
          </a:prstGeom>
          <a:solidFill>
            <a:schemeClr val="bg1"/>
          </a:solidFill>
        </p:spPr>
        <p:txBody>
          <a:bodyPr wrap="none" rtlCol="0">
            <a:spAutoFit/>
          </a:bodyPr>
          <a:lstStyle/>
          <a:p>
            <a:pPr defTabSz="457200">
              <a:defRPr/>
            </a:pPr>
            <a:r>
              <a:rPr lang="en-US" sz="1600" b="1">
                <a:solidFill>
                  <a:prstClr val="black"/>
                </a:solidFill>
                <a:latin typeface="Calibri" panose="020F0502020204030204"/>
                <a:cs typeface="Arial" charset="0"/>
              </a:rPr>
              <a:t>0.8</a:t>
            </a:r>
          </a:p>
        </p:txBody>
      </p:sp>
      <p:sp>
        <p:nvSpPr>
          <p:cNvPr id="30" name="TextBox 29"/>
          <p:cNvSpPr txBox="1"/>
          <p:nvPr/>
        </p:nvSpPr>
        <p:spPr>
          <a:xfrm rot="16200000">
            <a:off x="5021142" y="3473596"/>
            <a:ext cx="2423549" cy="338554"/>
          </a:xfrm>
          <a:prstGeom prst="rect">
            <a:avLst/>
          </a:prstGeom>
          <a:noFill/>
        </p:spPr>
        <p:txBody>
          <a:bodyPr wrap="square" rtlCol="0">
            <a:spAutoFit/>
          </a:bodyPr>
          <a:lstStyle/>
          <a:p>
            <a:pPr algn="ctr" defTabSz="457200">
              <a:defRPr/>
            </a:pPr>
            <a:r>
              <a:rPr lang="en-US" sz="1600" b="1">
                <a:solidFill>
                  <a:prstClr val="black"/>
                </a:solidFill>
                <a:latin typeface="Calibri" panose="020F0502020204030204"/>
                <a:cs typeface="Arial" charset="0"/>
              </a:rPr>
              <a:t>Peak area (1e7)</a:t>
            </a:r>
          </a:p>
        </p:txBody>
      </p:sp>
      <p:sp>
        <p:nvSpPr>
          <p:cNvPr id="31" name="TextBox 30"/>
          <p:cNvSpPr txBox="1"/>
          <p:nvPr/>
        </p:nvSpPr>
        <p:spPr>
          <a:xfrm>
            <a:off x="6402168" y="4212824"/>
            <a:ext cx="300129" cy="338554"/>
          </a:xfrm>
          <a:prstGeom prst="rect">
            <a:avLst/>
          </a:prstGeom>
          <a:noFill/>
        </p:spPr>
        <p:txBody>
          <a:bodyPr wrap="square" rtlCol="0">
            <a:spAutoFit/>
          </a:bodyPr>
          <a:lstStyle/>
          <a:p>
            <a:pPr defTabSz="457200">
              <a:defRPr/>
            </a:pPr>
            <a:r>
              <a:rPr lang="en-US" sz="1600" b="1">
                <a:solidFill>
                  <a:prstClr val="black"/>
                </a:solidFill>
                <a:latin typeface="Calibri" panose="020F0502020204030204"/>
                <a:cs typeface="Arial" charset="0"/>
              </a:rPr>
              <a:t>0</a:t>
            </a:r>
          </a:p>
        </p:txBody>
      </p:sp>
      <p:sp>
        <p:nvSpPr>
          <p:cNvPr id="34" name="TextBox 33"/>
          <p:cNvSpPr txBox="1"/>
          <p:nvPr/>
        </p:nvSpPr>
        <p:spPr>
          <a:xfrm>
            <a:off x="6095452" y="2544052"/>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1.0</a:t>
            </a:r>
          </a:p>
        </p:txBody>
      </p:sp>
      <p:sp>
        <p:nvSpPr>
          <p:cNvPr id="35" name="TextBox 34"/>
          <p:cNvSpPr txBox="1"/>
          <p:nvPr/>
        </p:nvSpPr>
        <p:spPr>
          <a:xfrm>
            <a:off x="6268945" y="220539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1.2</a:t>
            </a:r>
          </a:p>
        </p:txBody>
      </p:sp>
      <p:sp>
        <p:nvSpPr>
          <p:cNvPr id="36" name="TextBox 35"/>
          <p:cNvSpPr txBox="1"/>
          <p:nvPr/>
        </p:nvSpPr>
        <p:spPr>
          <a:xfrm>
            <a:off x="6073056" y="3189555"/>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0.6</a:t>
            </a:r>
          </a:p>
        </p:txBody>
      </p:sp>
      <p:sp>
        <p:nvSpPr>
          <p:cNvPr id="37" name="TextBox 36"/>
          <p:cNvSpPr txBox="1"/>
          <p:nvPr/>
        </p:nvSpPr>
        <p:spPr>
          <a:xfrm>
            <a:off x="6300981" y="2860012"/>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0.8</a:t>
            </a:r>
          </a:p>
        </p:txBody>
      </p:sp>
      <p:sp>
        <p:nvSpPr>
          <p:cNvPr id="38" name="TextBox 37"/>
          <p:cNvSpPr txBox="1"/>
          <p:nvPr/>
        </p:nvSpPr>
        <p:spPr>
          <a:xfrm>
            <a:off x="6693736" y="2021869"/>
            <a:ext cx="3345614" cy="307777"/>
          </a:xfrm>
          <a:prstGeom prst="rect">
            <a:avLst/>
          </a:prstGeom>
          <a:solidFill>
            <a:schemeClr val="bg1"/>
          </a:solidFill>
        </p:spPr>
        <p:txBody>
          <a:bodyPr wrap="square" rtlCol="0">
            <a:spAutoFit/>
          </a:bodyPr>
          <a:lstStyle/>
          <a:p>
            <a:pPr defTabSz="457200">
              <a:defRPr/>
            </a:pPr>
            <a:r>
              <a:rPr lang="en-US" sz="1400" b="1">
                <a:solidFill>
                  <a:prstClr val="black"/>
                </a:solidFill>
                <a:latin typeface="Arial" panose="020B0604020202020204" pitchFamily="34" charset="0"/>
                <a:cs typeface="Arial" panose="020B0604020202020204" pitchFamily="34" charset="0"/>
              </a:rPr>
              <a:t>Protein LSM2 </a:t>
            </a:r>
            <a:r>
              <a:rPr lang="en-US" sz="1400">
                <a:solidFill>
                  <a:prstClr val="black"/>
                </a:solidFill>
                <a:latin typeface="Arial" panose="020B0604020202020204" pitchFamily="34" charset="0"/>
                <a:cs typeface="Arial" panose="020B0604020202020204" pitchFamily="34" charset="0"/>
              </a:rPr>
              <a:t>(2.21E+03 copies/cell)</a:t>
            </a:r>
            <a:endParaRPr lang="en-US" sz="1400" b="1">
              <a:solidFill>
                <a:prstClr val="black"/>
              </a:solidFill>
              <a:latin typeface="Arial" panose="020B0604020202020204" pitchFamily="34" charset="0"/>
              <a:cs typeface="Arial" panose="020B0604020202020204" pitchFamily="34" charset="0"/>
            </a:endParaRPr>
          </a:p>
        </p:txBody>
      </p:sp>
      <p:sp>
        <p:nvSpPr>
          <p:cNvPr id="39" name="TextBox 38"/>
          <p:cNvSpPr txBox="1"/>
          <p:nvPr/>
        </p:nvSpPr>
        <p:spPr>
          <a:xfrm>
            <a:off x="6061493" y="3881951"/>
            <a:ext cx="677136"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0.2</a:t>
            </a:r>
          </a:p>
        </p:txBody>
      </p:sp>
      <p:sp>
        <p:nvSpPr>
          <p:cNvPr id="40" name="TextBox 39"/>
          <p:cNvSpPr txBox="1"/>
          <p:nvPr/>
        </p:nvSpPr>
        <p:spPr>
          <a:xfrm>
            <a:off x="6289418" y="3552408"/>
            <a:ext cx="461444" cy="338554"/>
          </a:xfrm>
          <a:prstGeom prst="rect">
            <a:avLst/>
          </a:prstGeom>
          <a:noFill/>
        </p:spPr>
        <p:txBody>
          <a:bodyPr wrap="square" rtlCol="0">
            <a:spAutoFit/>
          </a:bodyPr>
          <a:lstStyle/>
          <a:p>
            <a:pPr algn="r" defTabSz="457200">
              <a:defRPr/>
            </a:pPr>
            <a:r>
              <a:rPr lang="en-US" sz="1600" b="1">
                <a:solidFill>
                  <a:prstClr val="black"/>
                </a:solidFill>
                <a:latin typeface="Calibri" panose="020F0502020204030204"/>
                <a:cs typeface="Arial" charset="0"/>
              </a:rPr>
              <a:t>0.4</a:t>
            </a:r>
          </a:p>
        </p:txBody>
      </p:sp>
    </p:spTree>
    <p:extLst>
      <p:ext uri="{BB962C8B-B14F-4D97-AF65-F5344CB8AC3E}">
        <p14:creationId xmlns:p14="http://schemas.microsoft.com/office/powerpoint/2010/main" val="148005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a:xfrm>
            <a:off x="331773" y="174545"/>
            <a:ext cx="11353800" cy="995243"/>
          </a:xfrm>
        </p:spPr>
        <p:txBody>
          <a:bodyPr>
            <a:noAutofit/>
          </a:bodyPr>
          <a:lstStyle/>
          <a:p>
            <a:r>
              <a:rPr lang="en-US"/>
              <a:t>Not all Peptides are Equal Quantitative Proxies for a Protein</a:t>
            </a: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a:extLst>
              <a:ext uri="{28A0092B-C50C-407E-A947-70E740481C1C}">
                <a14:useLocalDpi xmlns:a14="http://schemas.microsoft.com/office/drawing/2010/main" val="0"/>
              </a:ext>
            </a:extLst>
          </a:blip>
          <a:srcRect t="37502" r="50000"/>
          <a:stretch/>
        </p:blipFill>
        <p:spPr>
          <a:xfrm>
            <a:off x="2236773" y="1876678"/>
            <a:ext cx="7543800" cy="4401136"/>
          </a:xfrm>
          <a:prstGeom prst="rect">
            <a:avLst/>
          </a:prstGeom>
        </p:spPr>
      </p:pic>
    </p:spTree>
    <p:extLst>
      <p:ext uri="{BB962C8B-B14F-4D97-AF65-F5344CB8AC3E}">
        <p14:creationId xmlns:p14="http://schemas.microsoft.com/office/powerpoint/2010/main" val="2029604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A91A-60EF-4691-9010-010081CBB8EC}"/>
              </a:ext>
            </a:extLst>
          </p:cNvPr>
          <p:cNvSpPr>
            <a:spLocks noGrp="1"/>
          </p:cNvSpPr>
          <p:nvPr>
            <p:ph type="title"/>
          </p:nvPr>
        </p:nvSpPr>
        <p:spPr/>
        <p:txBody>
          <a:bodyPr/>
          <a:lstStyle/>
          <a:p>
            <a:r>
              <a:rPr lang="en-US"/>
              <a:t>Not all Peptides are Quantitative</a:t>
            </a:r>
          </a:p>
        </p:txBody>
      </p:sp>
      <p:sp>
        <p:nvSpPr>
          <p:cNvPr id="3" name="Slide Number Placeholder 2">
            <a:extLst>
              <a:ext uri="{FF2B5EF4-FFF2-40B4-BE49-F238E27FC236}">
                <a16:creationId xmlns:a16="http://schemas.microsoft.com/office/drawing/2014/main" id="{E6A7618B-C029-49AC-8500-CD8BC7B21109}"/>
              </a:ext>
            </a:extLst>
          </p:cNvPr>
          <p:cNvSpPr>
            <a:spLocks noGrp="1"/>
          </p:cNvSpPr>
          <p:nvPr>
            <p:ph type="sldNum" sz="quarter" idx="10"/>
          </p:nvPr>
        </p:nvSpPr>
        <p:spPr/>
        <p:txBody>
          <a:bodyPr/>
          <a:lstStyle/>
          <a:p>
            <a:pPr defTabSz="685800">
              <a:defRPr/>
            </a:pPr>
            <a:fld id="{9BE2C10D-17A6-104A-B799-05A642F03467}" type="slidenum">
              <a:rPr lang="en-US" sz="900">
                <a:solidFill>
                  <a:prstClr val="black">
                    <a:tint val="75000"/>
                  </a:prstClr>
                </a:solidFill>
                <a:latin typeface="Book Antiqua"/>
                <a:cs typeface="Arial" charset="0"/>
              </a:rPr>
              <a:pPr defTabSz="685800">
                <a:defRPr/>
              </a:pPr>
              <a:t>35</a:t>
            </a:fld>
            <a:endParaRPr lang="en-US" sz="900">
              <a:solidFill>
                <a:prstClr val="black">
                  <a:tint val="75000"/>
                </a:prstClr>
              </a:solidFill>
              <a:latin typeface="Book Antiqua"/>
              <a:cs typeface="Arial" charset="0"/>
            </a:endParaRPr>
          </a:p>
        </p:txBody>
      </p:sp>
      <p:pic>
        <p:nvPicPr>
          <p:cNvPr id="8" name="Picture 7" descr="A close up of a logo&#10;&#10;Description automatically generated">
            <a:extLst>
              <a:ext uri="{FF2B5EF4-FFF2-40B4-BE49-F238E27FC236}">
                <a16:creationId xmlns:a16="http://schemas.microsoft.com/office/drawing/2014/main" id="{0A8BF5B7-CD8C-44D6-B69F-42F80988A5DF}"/>
              </a:ext>
            </a:extLst>
          </p:cNvPr>
          <p:cNvPicPr>
            <a:picLocks noChangeAspect="1"/>
          </p:cNvPicPr>
          <p:nvPr/>
        </p:nvPicPr>
        <p:blipFill rotWithShape="1">
          <a:blip r:embed="rId3">
            <a:extLst>
              <a:ext uri="{28A0092B-C50C-407E-A947-70E740481C1C}">
                <a14:useLocalDpi xmlns:a14="http://schemas.microsoft.com/office/drawing/2010/main" val="0"/>
              </a:ext>
            </a:extLst>
          </a:blip>
          <a:srcRect l="2499" r="50833"/>
          <a:stretch/>
        </p:blipFill>
        <p:spPr>
          <a:xfrm>
            <a:off x="2971801" y="1066800"/>
            <a:ext cx="5759555" cy="5543550"/>
          </a:xfrm>
          <a:prstGeom prst="rect">
            <a:avLst/>
          </a:prstGeom>
        </p:spPr>
      </p:pic>
      <p:pic>
        <p:nvPicPr>
          <p:cNvPr id="10" name="Picture 9" descr="A close up of a logo&#10;&#10;Description automatically generated">
            <a:extLst>
              <a:ext uri="{FF2B5EF4-FFF2-40B4-BE49-F238E27FC236}">
                <a16:creationId xmlns:a16="http://schemas.microsoft.com/office/drawing/2014/main" id="{146886CD-B843-466A-9F73-0849A7D419D6}"/>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b="50000"/>
          <a:stretch/>
        </p:blipFill>
        <p:spPr>
          <a:xfrm>
            <a:off x="2895600" y="3810000"/>
            <a:ext cx="5922842" cy="2800350"/>
          </a:xfrm>
          <a:prstGeom prst="rect">
            <a:avLst/>
          </a:prstGeom>
        </p:spPr>
      </p:pic>
    </p:spTree>
    <p:extLst>
      <p:ext uri="{BB962C8B-B14F-4D97-AF65-F5344CB8AC3E}">
        <p14:creationId xmlns:p14="http://schemas.microsoft.com/office/powerpoint/2010/main" val="397035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37</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094995" y="2677074"/>
            <a:ext cx="6002009" cy="193899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a:t>Each well is basically 1-bit that takes 4 measurements to measure one base</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688436" cy="4351338"/>
          </a:xfrm>
        </p:spPr>
        <p:txBody>
          <a:bodyPr>
            <a:normAutofit/>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a:t>
            </a:r>
          </a:p>
          <a:p>
            <a:pPr marL="684213"/>
            <a:r>
              <a:rPr lang="en-US"/>
              <a:t>Range of mRNA molecules per cell 1-100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394110" cy="4351338"/>
          </a:xfrm>
        </p:spPr>
        <p:txBody>
          <a:bodyPr>
            <a:normAutofit/>
          </a:bodyPr>
          <a:lstStyle/>
          <a:p>
            <a:pPr marL="0" indent="0">
              <a:buNone/>
            </a:pPr>
            <a:r>
              <a:rPr lang="en-US"/>
              <a:t>Scenario:</a:t>
            </a:r>
          </a:p>
          <a:p>
            <a:pPr marL="684213"/>
            <a:r>
              <a:rPr lang="en-US"/>
              <a:t>40 million reads</a:t>
            </a:r>
          </a:p>
          <a:p>
            <a:pPr marL="684213"/>
            <a:r>
              <a:rPr lang="en-US"/>
              <a:t>~10,000 unique molecular species</a:t>
            </a:r>
          </a:p>
          <a:p>
            <a:pPr marL="684213"/>
            <a:r>
              <a:rPr lang="en-US"/>
              <a:t>Mean mRNA molecule copy per cell = 50,000</a:t>
            </a:r>
          </a:p>
          <a:p>
            <a:pPr marL="684213"/>
            <a:r>
              <a:rPr lang="en-US"/>
              <a:t>Range mRNA molecules per cell 10 to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
        <p:nvSpPr>
          <p:cNvPr id="4" name="TextBox 3">
            <a:extLst>
              <a:ext uri="{FF2B5EF4-FFF2-40B4-BE49-F238E27FC236}">
                <a16:creationId xmlns:a16="http://schemas.microsoft.com/office/drawing/2014/main" id="{26709CA7-F144-21BD-8452-119C580974BA}"/>
              </a:ext>
            </a:extLst>
          </p:cNvPr>
          <p:cNvSpPr txBox="1"/>
          <p:nvPr/>
        </p:nvSpPr>
        <p:spPr>
          <a:xfrm>
            <a:off x="3091042" y="2741830"/>
            <a:ext cx="5123935" cy="1569660"/>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800" dirty="0"/>
              <a:t>Is there another way to do this?</a:t>
            </a:r>
          </a:p>
        </p:txBody>
      </p:sp>
    </p:spTree>
    <p:extLst>
      <p:ext uri="{BB962C8B-B14F-4D97-AF65-F5344CB8AC3E}">
        <p14:creationId xmlns:p14="http://schemas.microsoft.com/office/powerpoint/2010/main" val="34085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1251</Words>
  <Application>Microsoft Office PowerPoint</Application>
  <PresentationFormat>Widescreen</PresentationFormat>
  <Paragraphs>210</Paragraphs>
  <Slides>37</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7" baseType="lpstr">
      <vt:lpstr>Arial</vt:lpstr>
      <vt:lpstr>Arial Regular</vt:lpstr>
      <vt:lpstr>Book Antiqua</vt:lpstr>
      <vt:lpstr>Calibri</vt:lpstr>
      <vt:lpstr>Calibri Light</vt:lpstr>
      <vt:lpstr>Cambria Math</vt:lpstr>
      <vt:lpstr>Times New Roman</vt:lpstr>
      <vt:lpstr>Office Theme</vt:lpstr>
      <vt:lpstr>Équation</vt:lpstr>
      <vt:lpstr>Equation</vt:lpstr>
      <vt:lpstr>Reminder: Analog and Digital signals</vt:lpstr>
      <vt:lpstr>Review: ADCs (digital conversion)</vt:lpstr>
      <vt:lpstr>Other types of analog to digital conversion in Omics?</vt:lpstr>
      <vt:lpstr>In practice: Today … wells are at fixed locations</vt:lpstr>
      <vt:lpstr>Quantitative Bit Resolution for RNA-Seq = Reads</vt:lpstr>
      <vt:lpstr>Quantitative Bit Resolution for RNA-Seq = Reads</vt:lpstr>
      <vt:lpstr>Selectivity vs Sensitivity</vt:lpstr>
      <vt:lpstr>PowerPoint Presentation</vt:lpstr>
      <vt:lpstr>PowerPoint Presentation</vt:lpstr>
      <vt:lpstr>Fluorescence Advantage</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Use of calibration curve to convert signal to quantity</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Questions:</vt:lpstr>
      <vt:lpstr>Matched Matrix Dilution Curves</vt:lpstr>
      <vt:lpstr>Matching the Matrix is Important</vt:lpstr>
      <vt:lpstr>Reference Yeast BY4742 Diluted in 15N Yeast (S288c)</vt:lpstr>
      <vt:lpstr>Not all Peptides are Equal Quantitative Proxies for a Protein</vt:lpstr>
      <vt:lpstr>Not all Peptides are Quantitative</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1</cp:revision>
  <dcterms:created xsi:type="dcterms:W3CDTF">2022-04-04T00:48:17Z</dcterms:created>
  <dcterms:modified xsi:type="dcterms:W3CDTF">2023-04-03T17:22:16Z</dcterms:modified>
</cp:coreProperties>
</file>